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1" r:id="rId2"/>
    <p:sldId id="298" r:id="rId3"/>
    <p:sldId id="315" r:id="rId4"/>
    <p:sldId id="320" r:id="rId5"/>
    <p:sldId id="317" r:id="rId6"/>
    <p:sldId id="308" r:id="rId7"/>
    <p:sldId id="311" r:id="rId8"/>
    <p:sldId id="312" r:id="rId9"/>
    <p:sldId id="313" r:id="rId10"/>
    <p:sldId id="314" r:id="rId11"/>
    <p:sldId id="309" r:id="rId12"/>
    <p:sldId id="301"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5C3"/>
    <a:srgbClr val="FC3924"/>
    <a:srgbClr val="04CFEA"/>
    <a:srgbClr val="06FED5"/>
    <a:srgbClr val="FC4C3A"/>
    <a:srgbClr val="0DDFFB"/>
    <a:srgbClr val="05E1FF"/>
    <a:srgbClr val="00D3F0"/>
    <a:srgbClr val="FD6E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74406" autoAdjust="0"/>
  </p:normalViewPr>
  <p:slideViewPr>
    <p:cSldViewPr snapToGrid="0">
      <p:cViewPr varScale="1">
        <p:scale>
          <a:sx n="63" d="100"/>
          <a:sy n="63" d="100"/>
        </p:scale>
        <p:origin x="96"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56FCE5-8D6D-4799-B745-884E332FF5F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kumimoji="1" lang="ja-JP" altLang="en-US"/>
        </a:p>
      </dgm:t>
    </dgm:pt>
    <dgm:pt modelId="{8941E2B8-3F7A-464B-87E8-0F8E89CC34AF}">
      <dgm:prSet phldrT="[テキスト]" custT="1"/>
      <dgm:spPr/>
      <dgm:t>
        <a:bodyPr/>
        <a:lstStyle/>
        <a:p>
          <a:r>
            <a:rPr kumimoji="1" lang="en-US" altLang="ja-JP" sz="3200" dirty="0" smtClean="0"/>
            <a:t>STEP</a:t>
          </a:r>
          <a:r>
            <a:rPr kumimoji="1" lang="ja-JP" altLang="en-US" sz="3200" dirty="0" smtClean="0"/>
            <a:t>１　プログラミング教材を体験しましょう。</a:t>
          </a:r>
          <a:endParaRPr kumimoji="1" lang="en-US" altLang="ja-JP" sz="3200" dirty="0" smtClean="0"/>
        </a:p>
      </dgm:t>
    </dgm:pt>
    <dgm:pt modelId="{735691D6-8B37-405A-9406-1A1A9A85239D}" type="parTrans" cxnId="{3A37256C-0CFD-4DCA-AA7E-B697B960CB5C}">
      <dgm:prSet/>
      <dgm:spPr/>
      <dgm:t>
        <a:bodyPr/>
        <a:lstStyle/>
        <a:p>
          <a:endParaRPr kumimoji="1" lang="ja-JP" altLang="en-US"/>
        </a:p>
      </dgm:t>
    </dgm:pt>
    <dgm:pt modelId="{13DDEC23-2910-4F74-8B8F-AA40A34928BC}" type="sibTrans" cxnId="{3A37256C-0CFD-4DCA-AA7E-B697B960CB5C}">
      <dgm:prSet/>
      <dgm:spPr/>
      <dgm:t>
        <a:bodyPr/>
        <a:lstStyle/>
        <a:p>
          <a:endParaRPr kumimoji="1" lang="ja-JP" altLang="en-US"/>
        </a:p>
      </dgm:t>
    </dgm:pt>
    <dgm:pt modelId="{D67B5478-111D-4BC1-B047-5AC74693E2E2}">
      <dgm:prSet phldrT="[テキスト]" custT="1"/>
      <dgm:spPr/>
      <dgm:t>
        <a:bodyPr/>
        <a:lstStyle/>
        <a:p>
          <a:r>
            <a:rPr kumimoji="1" lang="en-US" altLang="ja-JP" sz="3200" dirty="0" smtClean="0"/>
            <a:t>STEP</a:t>
          </a:r>
          <a:r>
            <a:rPr kumimoji="1" lang="ja-JP" altLang="en-US" sz="3200" dirty="0" smtClean="0"/>
            <a:t>２　実践事例を参考に、授業のイメージをつかみ</a:t>
          </a:r>
          <a:r>
            <a:rPr kumimoji="1" lang="en-US" altLang="ja-JP" sz="3200" dirty="0" smtClean="0"/>
            <a:t/>
          </a:r>
          <a:br>
            <a:rPr kumimoji="1" lang="en-US" altLang="ja-JP" sz="3200" dirty="0" smtClean="0"/>
          </a:br>
          <a:r>
            <a:rPr kumimoji="1" lang="ja-JP" altLang="en-US" sz="3200" dirty="0" smtClean="0"/>
            <a:t>　　 　  実践しましょう。</a:t>
          </a:r>
          <a:endParaRPr kumimoji="1" lang="en-US" altLang="ja-JP" sz="3200" dirty="0" smtClean="0"/>
        </a:p>
      </dgm:t>
    </dgm:pt>
    <dgm:pt modelId="{1ABA7498-9669-4B27-AE80-A1A4872E29C7}" type="parTrans" cxnId="{AA96BCF0-7024-4356-853C-3A3C1E5A5133}">
      <dgm:prSet/>
      <dgm:spPr/>
      <dgm:t>
        <a:bodyPr/>
        <a:lstStyle/>
        <a:p>
          <a:endParaRPr kumimoji="1" lang="ja-JP" altLang="en-US"/>
        </a:p>
      </dgm:t>
    </dgm:pt>
    <dgm:pt modelId="{A72820F7-0A4E-4E83-9967-56B04D085572}" type="sibTrans" cxnId="{AA96BCF0-7024-4356-853C-3A3C1E5A5133}">
      <dgm:prSet/>
      <dgm:spPr/>
      <dgm:t>
        <a:bodyPr/>
        <a:lstStyle/>
        <a:p>
          <a:endParaRPr kumimoji="1" lang="ja-JP" altLang="en-US"/>
        </a:p>
      </dgm:t>
    </dgm:pt>
    <dgm:pt modelId="{F39291B2-1EB1-4D1C-B7CE-EEFAD9753B99}">
      <dgm:prSet phldrT="[テキスト]" custT="1"/>
      <dgm:spPr/>
      <dgm:t>
        <a:bodyPr/>
        <a:lstStyle/>
        <a:p>
          <a:r>
            <a:rPr kumimoji="1" lang="en-US" altLang="ja-JP" sz="3200" dirty="0" smtClean="0"/>
            <a:t>STEP</a:t>
          </a:r>
          <a:r>
            <a:rPr kumimoji="1" lang="ja-JP" altLang="en-US" sz="3200" dirty="0" smtClean="0"/>
            <a:t>３　授業実践を繰り返してノウハウを蓄積しましょう。</a:t>
          </a:r>
          <a:endParaRPr kumimoji="1" lang="en-US" altLang="ja-JP" sz="3200" dirty="0" smtClean="0"/>
        </a:p>
      </dgm:t>
    </dgm:pt>
    <dgm:pt modelId="{E1C6F012-B46A-4292-868B-B1C87BD1C564}" type="parTrans" cxnId="{41509F3E-D322-4A1E-80E0-0F50F5CB8009}">
      <dgm:prSet/>
      <dgm:spPr/>
      <dgm:t>
        <a:bodyPr/>
        <a:lstStyle/>
        <a:p>
          <a:endParaRPr kumimoji="1" lang="ja-JP" altLang="en-US"/>
        </a:p>
      </dgm:t>
    </dgm:pt>
    <dgm:pt modelId="{50C92330-44EE-4E23-88EF-438515010107}" type="sibTrans" cxnId="{41509F3E-D322-4A1E-80E0-0F50F5CB8009}">
      <dgm:prSet/>
      <dgm:spPr/>
      <dgm:t>
        <a:bodyPr/>
        <a:lstStyle/>
        <a:p>
          <a:endParaRPr kumimoji="1" lang="ja-JP" altLang="en-US"/>
        </a:p>
      </dgm:t>
    </dgm:pt>
    <dgm:pt modelId="{3B41574C-69B0-47BE-B60B-492D3DFE2897}" type="pres">
      <dgm:prSet presAssocID="{8D56FCE5-8D6D-4799-B745-884E332FF5F0}" presName="Name0" presStyleCnt="0">
        <dgm:presLayoutVars>
          <dgm:chMax val="7"/>
          <dgm:chPref val="7"/>
          <dgm:dir/>
        </dgm:presLayoutVars>
      </dgm:prSet>
      <dgm:spPr/>
      <dgm:t>
        <a:bodyPr/>
        <a:lstStyle/>
        <a:p>
          <a:endParaRPr kumimoji="1" lang="ja-JP" altLang="en-US"/>
        </a:p>
      </dgm:t>
    </dgm:pt>
    <dgm:pt modelId="{4FE9F157-3AA6-4745-B8D0-7A08B1E14423}" type="pres">
      <dgm:prSet presAssocID="{8D56FCE5-8D6D-4799-B745-884E332FF5F0}" presName="Name1" presStyleCnt="0"/>
      <dgm:spPr/>
    </dgm:pt>
    <dgm:pt modelId="{33A097B4-53F9-40DF-A55E-7091A70372DF}" type="pres">
      <dgm:prSet presAssocID="{8D56FCE5-8D6D-4799-B745-884E332FF5F0}" presName="cycle" presStyleCnt="0"/>
      <dgm:spPr/>
    </dgm:pt>
    <dgm:pt modelId="{257C0E95-10C1-4517-A436-9C665F8AD9A2}" type="pres">
      <dgm:prSet presAssocID="{8D56FCE5-8D6D-4799-B745-884E332FF5F0}" presName="srcNode" presStyleLbl="node1" presStyleIdx="0" presStyleCnt="3"/>
      <dgm:spPr/>
    </dgm:pt>
    <dgm:pt modelId="{D970EBD1-B819-4BE6-9CB4-52B985C24A93}" type="pres">
      <dgm:prSet presAssocID="{8D56FCE5-8D6D-4799-B745-884E332FF5F0}" presName="conn" presStyleLbl="parChTrans1D2" presStyleIdx="0" presStyleCnt="1"/>
      <dgm:spPr/>
      <dgm:t>
        <a:bodyPr/>
        <a:lstStyle/>
        <a:p>
          <a:endParaRPr kumimoji="1" lang="ja-JP" altLang="en-US"/>
        </a:p>
      </dgm:t>
    </dgm:pt>
    <dgm:pt modelId="{F30919E8-50C3-482A-BEA8-3409C0AE0C24}" type="pres">
      <dgm:prSet presAssocID="{8D56FCE5-8D6D-4799-B745-884E332FF5F0}" presName="extraNode" presStyleLbl="node1" presStyleIdx="0" presStyleCnt="3"/>
      <dgm:spPr/>
    </dgm:pt>
    <dgm:pt modelId="{050AC883-CFBF-4FBB-A9EF-F7764561A3BF}" type="pres">
      <dgm:prSet presAssocID="{8D56FCE5-8D6D-4799-B745-884E332FF5F0}" presName="dstNode" presStyleLbl="node1" presStyleIdx="0" presStyleCnt="3"/>
      <dgm:spPr/>
    </dgm:pt>
    <dgm:pt modelId="{3E457698-73A2-4EF8-AE6B-134AC5D36CE4}" type="pres">
      <dgm:prSet presAssocID="{8941E2B8-3F7A-464B-87E8-0F8E89CC34AF}" presName="text_1" presStyleLbl="node1" presStyleIdx="0" presStyleCnt="3">
        <dgm:presLayoutVars>
          <dgm:bulletEnabled val="1"/>
        </dgm:presLayoutVars>
      </dgm:prSet>
      <dgm:spPr/>
      <dgm:t>
        <a:bodyPr/>
        <a:lstStyle/>
        <a:p>
          <a:endParaRPr kumimoji="1" lang="ja-JP" altLang="en-US"/>
        </a:p>
      </dgm:t>
    </dgm:pt>
    <dgm:pt modelId="{0DE23F9F-93CC-4F86-983D-68890CA0BAB7}" type="pres">
      <dgm:prSet presAssocID="{8941E2B8-3F7A-464B-87E8-0F8E89CC34AF}" presName="accent_1" presStyleCnt="0"/>
      <dgm:spPr/>
    </dgm:pt>
    <dgm:pt modelId="{D87F2CB8-0C0D-434D-AAC2-D7E109A7FEAB}" type="pres">
      <dgm:prSet presAssocID="{8941E2B8-3F7A-464B-87E8-0F8E89CC34AF}" presName="accentRepeatNode" presStyleLbl="solidFgAcc1" presStyleIdx="0" presStyleCnt="3"/>
      <dgm:spPr>
        <a:blipFill rotWithShape="0">
          <a:blip xmlns:r="http://schemas.openxmlformats.org/officeDocument/2006/relationships" r:embed="rId1"/>
          <a:stretch>
            <a:fillRect/>
          </a:stretch>
        </a:blipFill>
      </dgm:spPr>
    </dgm:pt>
    <dgm:pt modelId="{3D8F8327-ADEE-4EFE-B231-85B62CD71DDD}" type="pres">
      <dgm:prSet presAssocID="{D67B5478-111D-4BC1-B047-5AC74693E2E2}" presName="text_2" presStyleLbl="node1" presStyleIdx="1" presStyleCnt="3">
        <dgm:presLayoutVars>
          <dgm:bulletEnabled val="1"/>
        </dgm:presLayoutVars>
      </dgm:prSet>
      <dgm:spPr/>
      <dgm:t>
        <a:bodyPr/>
        <a:lstStyle/>
        <a:p>
          <a:endParaRPr kumimoji="1" lang="ja-JP" altLang="en-US"/>
        </a:p>
      </dgm:t>
    </dgm:pt>
    <dgm:pt modelId="{F1E0592C-AC9C-4A11-A378-038FF61D0CE3}" type="pres">
      <dgm:prSet presAssocID="{D67B5478-111D-4BC1-B047-5AC74693E2E2}" presName="accent_2" presStyleCnt="0"/>
      <dgm:spPr/>
    </dgm:pt>
    <dgm:pt modelId="{DCAFFF19-9F00-4F41-B44D-EAE43E3377F5}" type="pres">
      <dgm:prSet presAssocID="{D67B5478-111D-4BC1-B047-5AC74693E2E2}" presName="accentRepeatNode" presStyleLbl="solidFgAcc1" presStyleIdx="1" presStyleCnt="3"/>
      <dgm:spPr>
        <a:blipFill rotWithShape="0">
          <a:blip xmlns:r="http://schemas.openxmlformats.org/officeDocument/2006/relationships" r:embed="rId2"/>
          <a:stretch>
            <a:fillRect/>
          </a:stretch>
        </a:blipFill>
      </dgm:spPr>
    </dgm:pt>
    <dgm:pt modelId="{271D765C-0EE6-4E18-9D8B-99B9E9661648}" type="pres">
      <dgm:prSet presAssocID="{F39291B2-1EB1-4D1C-B7CE-EEFAD9753B99}" presName="text_3" presStyleLbl="node1" presStyleIdx="2" presStyleCnt="3">
        <dgm:presLayoutVars>
          <dgm:bulletEnabled val="1"/>
        </dgm:presLayoutVars>
      </dgm:prSet>
      <dgm:spPr/>
      <dgm:t>
        <a:bodyPr/>
        <a:lstStyle/>
        <a:p>
          <a:endParaRPr kumimoji="1" lang="ja-JP" altLang="en-US"/>
        </a:p>
      </dgm:t>
    </dgm:pt>
    <dgm:pt modelId="{2064E717-662B-4860-9695-2C542825A98A}" type="pres">
      <dgm:prSet presAssocID="{F39291B2-1EB1-4D1C-B7CE-EEFAD9753B99}" presName="accent_3" presStyleCnt="0"/>
      <dgm:spPr/>
    </dgm:pt>
    <dgm:pt modelId="{7B556B7F-7DB4-412D-9D09-344BAB8F06D6}" type="pres">
      <dgm:prSet presAssocID="{F39291B2-1EB1-4D1C-B7CE-EEFAD9753B99}" presName="accentRepeatNode" presStyleLbl="solidFgAcc1" presStyleIdx="2" presStyleCnt="3"/>
      <dgm:spPr>
        <a:blipFill rotWithShape="0">
          <a:blip xmlns:r="http://schemas.openxmlformats.org/officeDocument/2006/relationships" r:embed="rId3"/>
          <a:stretch>
            <a:fillRect/>
          </a:stretch>
        </a:blipFill>
      </dgm:spPr>
      <dgm:t>
        <a:bodyPr/>
        <a:lstStyle/>
        <a:p>
          <a:endParaRPr kumimoji="1" lang="ja-JP" altLang="en-US"/>
        </a:p>
      </dgm:t>
    </dgm:pt>
  </dgm:ptLst>
  <dgm:cxnLst>
    <dgm:cxn modelId="{69241BCA-AF40-4264-9B52-3779CBDBBAF4}" type="presOf" srcId="{D67B5478-111D-4BC1-B047-5AC74693E2E2}" destId="{3D8F8327-ADEE-4EFE-B231-85B62CD71DDD}" srcOrd="0" destOrd="0" presId="urn:microsoft.com/office/officeart/2008/layout/VerticalCurvedList"/>
    <dgm:cxn modelId="{3A37256C-0CFD-4DCA-AA7E-B697B960CB5C}" srcId="{8D56FCE5-8D6D-4799-B745-884E332FF5F0}" destId="{8941E2B8-3F7A-464B-87E8-0F8E89CC34AF}" srcOrd="0" destOrd="0" parTransId="{735691D6-8B37-405A-9406-1A1A9A85239D}" sibTransId="{13DDEC23-2910-4F74-8B8F-AA40A34928BC}"/>
    <dgm:cxn modelId="{D9E979BC-70CC-4A5D-95B1-7475D362A364}" type="presOf" srcId="{13DDEC23-2910-4F74-8B8F-AA40A34928BC}" destId="{D970EBD1-B819-4BE6-9CB4-52B985C24A93}" srcOrd="0" destOrd="0" presId="urn:microsoft.com/office/officeart/2008/layout/VerticalCurvedList"/>
    <dgm:cxn modelId="{41509F3E-D322-4A1E-80E0-0F50F5CB8009}" srcId="{8D56FCE5-8D6D-4799-B745-884E332FF5F0}" destId="{F39291B2-1EB1-4D1C-B7CE-EEFAD9753B99}" srcOrd="2" destOrd="0" parTransId="{E1C6F012-B46A-4292-868B-B1C87BD1C564}" sibTransId="{50C92330-44EE-4E23-88EF-438515010107}"/>
    <dgm:cxn modelId="{AA96BCF0-7024-4356-853C-3A3C1E5A5133}" srcId="{8D56FCE5-8D6D-4799-B745-884E332FF5F0}" destId="{D67B5478-111D-4BC1-B047-5AC74693E2E2}" srcOrd="1" destOrd="0" parTransId="{1ABA7498-9669-4B27-AE80-A1A4872E29C7}" sibTransId="{A72820F7-0A4E-4E83-9967-56B04D085572}"/>
    <dgm:cxn modelId="{350EA335-2075-4F67-AFF8-A5239A775019}" type="presOf" srcId="{8D56FCE5-8D6D-4799-B745-884E332FF5F0}" destId="{3B41574C-69B0-47BE-B60B-492D3DFE2897}" srcOrd="0" destOrd="0" presId="urn:microsoft.com/office/officeart/2008/layout/VerticalCurvedList"/>
    <dgm:cxn modelId="{AF2A556C-FA69-4C8C-BA8F-94413FEA3FD1}" type="presOf" srcId="{8941E2B8-3F7A-464B-87E8-0F8E89CC34AF}" destId="{3E457698-73A2-4EF8-AE6B-134AC5D36CE4}" srcOrd="0" destOrd="0" presId="urn:microsoft.com/office/officeart/2008/layout/VerticalCurvedList"/>
    <dgm:cxn modelId="{20E6C4CE-7BC3-4EC2-9BBF-F29AB9FDF3F6}" type="presOf" srcId="{F39291B2-1EB1-4D1C-B7CE-EEFAD9753B99}" destId="{271D765C-0EE6-4E18-9D8B-99B9E9661648}" srcOrd="0" destOrd="0" presId="urn:microsoft.com/office/officeart/2008/layout/VerticalCurvedList"/>
    <dgm:cxn modelId="{5B2D51E1-3719-4F2C-A622-BEC0B900699B}" type="presParOf" srcId="{3B41574C-69B0-47BE-B60B-492D3DFE2897}" destId="{4FE9F157-3AA6-4745-B8D0-7A08B1E14423}" srcOrd="0" destOrd="0" presId="urn:microsoft.com/office/officeart/2008/layout/VerticalCurvedList"/>
    <dgm:cxn modelId="{77C6C453-A7E7-43AC-A64A-0B654CACC9A7}" type="presParOf" srcId="{4FE9F157-3AA6-4745-B8D0-7A08B1E14423}" destId="{33A097B4-53F9-40DF-A55E-7091A70372DF}" srcOrd="0" destOrd="0" presId="urn:microsoft.com/office/officeart/2008/layout/VerticalCurvedList"/>
    <dgm:cxn modelId="{3A602199-DCCC-4635-87A7-020D5EB4E240}" type="presParOf" srcId="{33A097B4-53F9-40DF-A55E-7091A70372DF}" destId="{257C0E95-10C1-4517-A436-9C665F8AD9A2}" srcOrd="0" destOrd="0" presId="urn:microsoft.com/office/officeart/2008/layout/VerticalCurvedList"/>
    <dgm:cxn modelId="{FDFC9F0C-EC2C-43AA-80CD-B5003EA6CD39}" type="presParOf" srcId="{33A097B4-53F9-40DF-A55E-7091A70372DF}" destId="{D970EBD1-B819-4BE6-9CB4-52B985C24A93}" srcOrd="1" destOrd="0" presId="urn:microsoft.com/office/officeart/2008/layout/VerticalCurvedList"/>
    <dgm:cxn modelId="{A9BA97F0-5F51-48D1-B2AB-28DACBF1FC5E}" type="presParOf" srcId="{33A097B4-53F9-40DF-A55E-7091A70372DF}" destId="{F30919E8-50C3-482A-BEA8-3409C0AE0C24}" srcOrd="2" destOrd="0" presId="urn:microsoft.com/office/officeart/2008/layout/VerticalCurvedList"/>
    <dgm:cxn modelId="{C6821F3D-80D8-4014-8273-A03B36CADB14}" type="presParOf" srcId="{33A097B4-53F9-40DF-A55E-7091A70372DF}" destId="{050AC883-CFBF-4FBB-A9EF-F7764561A3BF}" srcOrd="3" destOrd="0" presId="urn:microsoft.com/office/officeart/2008/layout/VerticalCurvedList"/>
    <dgm:cxn modelId="{9DA636E7-01BE-480A-9B54-9244719EA0DC}" type="presParOf" srcId="{4FE9F157-3AA6-4745-B8D0-7A08B1E14423}" destId="{3E457698-73A2-4EF8-AE6B-134AC5D36CE4}" srcOrd="1" destOrd="0" presId="urn:microsoft.com/office/officeart/2008/layout/VerticalCurvedList"/>
    <dgm:cxn modelId="{6972596E-AE4E-49E8-9FFD-87AD502265B2}" type="presParOf" srcId="{4FE9F157-3AA6-4745-B8D0-7A08B1E14423}" destId="{0DE23F9F-93CC-4F86-983D-68890CA0BAB7}" srcOrd="2" destOrd="0" presId="urn:microsoft.com/office/officeart/2008/layout/VerticalCurvedList"/>
    <dgm:cxn modelId="{CB821192-722D-47E1-AE12-70B7D3A088B6}" type="presParOf" srcId="{0DE23F9F-93CC-4F86-983D-68890CA0BAB7}" destId="{D87F2CB8-0C0D-434D-AAC2-D7E109A7FEAB}" srcOrd="0" destOrd="0" presId="urn:microsoft.com/office/officeart/2008/layout/VerticalCurvedList"/>
    <dgm:cxn modelId="{35E78CD9-A0AD-4559-A338-C86F0C648CAF}" type="presParOf" srcId="{4FE9F157-3AA6-4745-B8D0-7A08B1E14423}" destId="{3D8F8327-ADEE-4EFE-B231-85B62CD71DDD}" srcOrd="3" destOrd="0" presId="urn:microsoft.com/office/officeart/2008/layout/VerticalCurvedList"/>
    <dgm:cxn modelId="{7BADA949-4AD4-4B62-8AC2-E3D2CF3EAAF6}" type="presParOf" srcId="{4FE9F157-3AA6-4745-B8D0-7A08B1E14423}" destId="{F1E0592C-AC9C-4A11-A378-038FF61D0CE3}" srcOrd="4" destOrd="0" presId="urn:microsoft.com/office/officeart/2008/layout/VerticalCurvedList"/>
    <dgm:cxn modelId="{8741C5A6-54FD-4A42-A39F-9FFAF0C00709}" type="presParOf" srcId="{F1E0592C-AC9C-4A11-A378-038FF61D0CE3}" destId="{DCAFFF19-9F00-4F41-B44D-EAE43E3377F5}" srcOrd="0" destOrd="0" presId="urn:microsoft.com/office/officeart/2008/layout/VerticalCurvedList"/>
    <dgm:cxn modelId="{0BD6CC49-FF4A-468D-B70A-0FF9BEB884CB}" type="presParOf" srcId="{4FE9F157-3AA6-4745-B8D0-7A08B1E14423}" destId="{271D765C-0EE6-4E18-9D8B-99B9E9661648}" srcOrd="5" destOrd="0" presId="urn:microsoft.com/office/officeart/2008/layout/VerticalCurvedList"/>
    <dgm:cxn modelId="{036F91B9-4C1A-4A06-8F37-C275FE6B1701}" type="presParOf" srcId="{4FE9F157-3AA6-4745-B8D0-7A08B1E14423}" destId="{2064E717-662B-4860-9695-2C542825A98A}" srcOrd="6" destOrd="0" presId="urn:microsoft.com/office/officeart/2008/layout/VerticalCurvedList"/>
    <dgm:cxn modelId="{EC21B821-576C-4206-A648-680CBA8CBA37}" type="presParOf" srcId="{2064E717-662B-4860-9695-2C542825A98A}" destId="{7B556B7F-7DB4-412D-9D09-344BAB8F06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5A1725-97D7-4156-8847-9DA04E308A1E}" type="doc">
      <dgm:prSet loTypeId="urn:microsoft.com/office/officeart/2005/8/layout/cycle7" loCatId="cycle" qsTypeId="urn:microsoft.com/office/officeart/2005/8/quickstyle/simple5" qsCatId="simple" csTypeId="urn:microsoft.com/office/officeart/2005/8/colors/colorful2" csCatId="colorful" phldr="1"/>
      <dgm:spPr/>
      <dgm:t>
        <a:bodyPr/>
        <a:lstStyle/>
        <a:p>
          <a:endParaRPr kumimoji="1" lang="ja-JP" altLang="en-US"/>
        </a:p>
      </dgm:t>
    </dgm:pt>
    <dgm:pt modelId="{3A5E9CA4-4819-4EC6-9225-084D634EDFE8}">
      <dgm:prSet phldrT="[テキスト]" custT="1"/>
      <dgm:spPr>
        <a:solidFill>
          <a:schemeClr val="accent2">
            <a:lumMod val="75000"/>
          </a:schemeClr>
        </a:solidFill>
      </dgm:spPr>
      <dgm:t>
        <a:bodyPr/>
        <a:lstStyle/>
        <a:p>
          <a:r>
            <a:rPr kumimoji="1" lang="ja-JP" altLang="en-US" sz="3200" dirty="0" smtClean="0"/>
            <a:t>授業の構想・実践</a:t>
          </a:r>
          <a:endParaRPr kumimoji="1" lang="ja-JP" altLang="en-US" sz="3200" dirty="0"/>
        </a:p>
      </dgm:t>
    </dgm:pt>
    <dgm:pt modelId="{0736963A-1DFA-4184-86A5-4F1067A6C466}" type="parTrans" cxnId="{A4AE822E-3204-4677-A5C3-DF80879E7458}">
      <dgm:prSet/>
      <dgm:spPr/>
      <dgm:t>
        <a:bodyPr/>
        <a:lstStyle/>
        <a:p>
          <a:endParaRPr kumimoji="1" lang="ja-JP" altLang="en-US"/>
        </a:p>
      </dgm:t>
    </dgm:pt>
    <dgm:pt modelId="{0E7F48E1-60C5-429F-96FD-2B51C114C928}" type="sibTrans" cxnId="{A4AE822E-3204-4677-A5C3-DF80879E7458}">
      <dgm:prSet/>
      <dgm:spPr>
        <a:solidFill>
          <a:schemeClr val="accent2">
            <a:lumMod val="75000"/>
          </a:schemeClr>
        </a:solidFill>
      </dgm:spPr>
      <dgm:t>
        <a:bodyPr/>
        <a:lstStyle/>
        <a:p>
          <a:endParaRPr kumimoji="1" lang="ja-JP" altLang="en-US"/>
        </a:p>
      </dgm:t>
    </dgm:pt>
    <dgm:pt modelId="{2C8A1A52-2451-4BB8-8856-70106D345EFC}">
      <dgm:prSet phldrT="[テキスト]" custT="1"/>
      <dgm:spPr>
        <a:solidFill>
          <a:schemeClr val="accent5">
            <a:lumMod val="75000"/>
          </a:schemeClr>
        </a:solidFill>
      </dgm:spPr>
      <dgm:t>
        <a:bodyPr/>
        <a:lstStyle/>
        <a:p>
          <a:r>
            <a:rPr kumimoji="1" lang="ja-JP" altLang="en-US" sz="3200" dirty="0" smtClean="0"/>
            <a:t>育てたい力や</a:t>
          </a:r>
          <a:r>
            <a:rPr kumimoji="1" lang="en-US" altLang="ja-JP" sz="3200" dirty="0" smtClean="0"/>
            <a:t/>
          </a:r>
          <a:br>
            <a:rPr kumimoji="1" lang="en-US" altLang="ja-JP" sz="3200" dirty="0" smtClean="0"/>
          </a:br>
          <a:r>
            <a:rPr kumimoji="1" lang="ja-JP" altLang="en-US" sz="3200" dirty="0" smtClean="0"/>
            <a:t>指導内容の見直し</a:t>
          </a:r>
          <a:endParaRPr kumimoji="1" lang="ja-JP" altLang="en-US" sz="3200" dirty="0"/>
        </a:p>
      </dgm:t>
    </dgm:pt>
    <dgm:pt modelId="{D640753A-CD95-422F-8186-C56A0D3F0E49}" type="parTrans" cxnId="{1B71F85E-D57D-4376-99A4-2DC118557683}">
      <dgm:prSet/>
      <dgm:spPr/>
      <dgm:t>
        <a:bodyPr/>
        <a:lstStyle/>
        <a:p>
          <a:endParaRPr kumimoji="1" lang="ja-JP" altLang="en-US"/>
        </a:p>
      </dgm:t>
    </dgm:pt>
    <dgm:pt modelId="{4E1BC249-BC13-4C2F-B59F-36F2FB3E6020}" type="sibTrans" cxnId="{1B71F85E-D57D-4376-99A4-2DC118557683}">
      <dgm:prSet/>
      <dgm:spPr>
        <a:solidFill>
          <a:schemeClr val="accent5">
            <a:lumMod val="50000"/>
          </a:schemeClr>
        </a:solidFill>
      </dgm:spPr>
      <dgm:t>
        <a:bodyPr/>
        <a:lstStyle/>
        <a:p>
          <a:endParaRPr kumimoji="1" lang="ja-JP" altLang="en-US"/>
        </a:p>
      </dgm:t>
    </dgm:pt>
    <dgm:pt modelId="{82C92B3B-42C5-4272-9562-015E866B5B37}">
      <dgm:prSet phldrT="[テキスト]" custT="1"/>
      <dgm:spPr>
        <a:solidFill>
          <a:schemeClr val="accent4">
            <a:lumMod val="75000"/>
          </a:schemeClr>
        </a:solidFill>
      </dgm:spPr>
      <dgm:t>
        <a:bodyPr/>
        <a:lstStyle/>
        <a:p>
          <a:r>
            <a:rPr kumimoji="1" lang="ja-JP" altLang="en-US" sz="3200" dirty="0" smtClean="0"/>
            <a:t>資質・能力の想定</a:t>
          </a:r>
          <a:endParaRPr kumimoji="1" lang="ja-JP" altLang="en-US" sz="3200" dirty="0"/>
        </a:p>
      </dgm:t>
    </dgm:pt>
    <dgm:pt modelId="{069C8F4C-ADDD-4976-9C38-3726A48A997E}" type="parTrans" cxnId="{FA72EB57-3CE4-4BD8-B0F2-5891A6712B70}">
      <dgm:prSet/>
      <dgm:spPr/>
      <dgm:t>
        <a:bodyPr/>
        <a:lstStyle/>
        <a:p>
          <a:endParaRPr kumimoji="1" lang="ja-JP" altLang="en-US"/>
        </a:p>
      </dgm:t>
    </dgm:pt>
    <dgm:pt modelId="{057CE938-70A3-440B-A33B-25A7938FB392}" type="sibTrans" cxnId="{FA72EB57-3CE4-4BD8-B0F2-5891A6712B70}">
      <dgm:prSet/>
      <dgm:spPr>
        <a:solidFill>
          <a:schemeClr val="accent4">
            <a:lumMod val="75000"/>
          </a:schemeClr>
        </a:solidFill>
      </dgm:spPr>
      <dgm:t>
        <a:bodyPr/>
        <a:lstStyle/>
        <a:p>
          <a:endParaRPr kumimoji="1" lang="ja-JP" altLang="en-US"/>
        </a:p>
      </dgm:t>
    </dgm:pt>
    <dgm:pt modelId="{F413E6FD-75A1-406D-85AA-7BA3F91AF536}" type="pres">
      <dgm:prSet presAssocID="{755A1725-97D7-4156-8847-9DA04E308A1E}" presName="Name0" presStyleCnt="0">
        <dgm:presLayoutVars>
          <dgm:dir/>
          <dgm:resizeHandles val="exact"/>
        </dgm:presLayoutVars>
      </dgm:prSet>
      <dgm:spPr/>
      <dgm:t>
        <a:bodyPr/>
        <a:lstStyle/>
        <a:p>
          <a:endParaRPr kumimoji="1" lang="ja-JP" altLang="en-US"/>
        </a:p>
      </dgm:t>
    </dgm:pt>
    <dgm:pt modelId="{5F15862C-FF1A-45E8-A394-BB112D56A576}" type="pres">
      <dgm:prSet presAssocID="{3A5E9CA4-4819-4EC6-9225-084D634EDFE8}" presName="node" presStyleLbl="node1" presStyleIdx="0" presStyleCnt="3" custScaleX="206090" custRadScaleRad="90709" custRadScaleInc="1151">
        <dgm:presLayoutVars>
          <dgm:bulletEnabled val="1"/>
        </dgm:presLayoutVars>
      </dgm:prSet>
      <dgm:spPr/>
      <dgm:t>
        <a:bodyPr/>
        <a:lstStyle/>
        <a:p>
          <a:endParaRPr kumimoji="1" lang="ja-JP" altLang="en-US"/>
        </a:p>
      </dgm:t>
    </dgm:pt>
    <dgm:pt modelId="{4AEC0219-CF0F-416E-836B-DDDC74BD50C9}" type="pres">
      <dgm:prSet presAssocID="{0E7F48E1-60C5-429F-96FD-2B51C114C928}" presName="sibTrans" presStyleLbl="sibTrans2D1" presStyleIdx="0" presStyleCnt="3" custLinFactNeighborX="-1802" custLinFactNeighborY="-1831"/>
      <dgm:spPr/>
      <dgm:t>
        <a:bodyPr/>
        <a:lstStyle/>
        <a:p>
          <a:endParaRPr kumimoji="1" lang="ja-JP" altLang="en-US"/>
        </a:p>
      </dgm:t>
    </dgm:pt>
    <dgm:pt modelId="{DB30C195-7E0A-4D70-A3B9-2B4C49C2B1B8}" type="pres">
      <dgm:prSet presAssocID="{0E7F48E1-60C5-429F-96FD-2B51C114C928}" presName="connectorText" presStyleLbl="sibTrans2D1" presStyleIdx="0" presStyleCnt="3"/>
      <dgm:spPr/>
      <dgm:t>
        <a:bodyPr/>
        <a:lstStyle/>
        <a:p>
          <a:endParaRPr kumimoji="1" lang="ja-JP" altLang="en-US"/>
        </a:p>
      </dgm:t>
    </dgm:pt>
    <dgm:pt modelId="{DD9A02D3-FF88-4175-8209-FCA8411CD5E5}" type="pres">
      <dgm:prSet presAssocID="{2C8A1A52-2451-4BB8-8856-70106D345EFC}" presName="node" presStyleLbl="node1" presStyleIdx="1" presStyleCnt="3" custScaleX="188057" custRadScaleRad="129321" custRadScaleInc="-35062">
        <dgm:presLayoutVars>
          <dgm:bulletEnabled val="1"/>
        </dgm:presLayoutVars>
      </dgm:prSet>
      <dgm:spPr/>
      <dgm:t>
        <a:bodyPr/>
        <a:lstStyle/>
        <a:p>
          <a:endParaRPr kumimoji="1" lang="ja-JP" altLang="en-US"/>
        </a:p>
      </dgm:t>
    </dgm:pt>
    <dgm:pt modelId="{BA7D9B70-B822-4B34-900B-F6FCD77E0169}" type="pres">
      <dgm:prSet presAssocID="{4E1BC249-BC13-4C2F-B59F-36F2FB3E6020}" presName="sibTrans" presStyleLbl="sibTrans2D1" presStyleIdx="1" presStyleCnt="3"/>
      <dgm:spPr/>
      <dgm:t>
        <a:bodyPr/>
        <a:lstStyle/>
        <a:p>
          <a:endParaRPr kumimoji="1" lang="ja-JP" altLang="en-US"/>
        </a:p>
      </dgm:t>
    </dgm:pt>
    <dgm:pt modelId="{2A2C07D8-B25C-4136-8E98-E78AF720620A}" type="pres">
      <dgm:prSet presAssocID="{4E1BC249-BC13-4C2F-B59F-36F2FB3E6020}" presName="connectorText" presStyleLbl="sibTrans2D1" presStyleIdx="1" presStyleCnt="3"/>
      <dgm:spPr/>
      <dgm:t>
        <a:bodyPr/>
        <a:lstStyle/>
        <a:p>
          <a:endParaRPr kumimoji="1" lang="ja-JP" altLang="en-US"/>
        </a:p>
      </dgm:t>
    </dgm:pt>
    <dgm:pt modelId="{8A87447F-4550-475B-A1DA-4ED86881E10D}" type="pres">
      <dgm:prSet presAssocID="{82C92B3B-42C5-4272-9562-015E866B5B37}" presName="node" presStyleLbl="node1" presStyleIdx="2" presStyleCnt="3" custScaleX="179499" custRadScaleRad="116027" custRadScaleInc="33334">
        <dgm:presLayoutVars>
          <dgm:bulletEnabled val="1"/>
        </dgm:presLayoutVars>
      </dgm:prSet>
      <dgm:spPr/>
      <dgm:t>
        <a:bodyPr/>
        <a:lstStyle/>
        <a:p>
          <a:endParaRPr kumimoji="1" lang="ja-JP" altLang="en-US"/>
        </a:p>
      </dgm:t>
    </dgm:pt>
    <dgm:pt modelId="{F60738F7-0EA8-440A-B81F-0A4A3998AF1B}" type="pres">
      <dgm:prSet presAssocID="{057CE938-70A3-440B-A33B-25A7938FB392}" presName="sibTrans" presStyleLbl="sibTrans2D1" presStyleIdx="2" presStyleCnt="3" custLinFactNeighborX="1802" custLinFactNeighborY="-3444"/>
      <dgm:spPr/>
      <dgm:t>
        <a:bodyPr/>
        <a:lstStyle/>
        <a:p>
          <a:endParaRPr kumimoji="1" lang="ja-JP" altLang="en-US"/>
        </a:p>
      </dgm:t>
    </dgm:pt>
    <dgm:pt modelId="{921B69A7-35A6-426D-8801-7F287E8D6A5E}" type="pres">
      <dgm:prSet presAssocID="{057CE938-70A3-440B-A33B-25A7938FB392}" presName="connectorText" presStyleLbl="sibTrans2D1" presStyleIdx="2" presStyleCnt="3"/>
      <dgm:spPr/>
      <dgm:t>
        <a:bodyPr/>
        <a:lstStyle/>
        <a:p>
          <a:endParaRPr kumimoji="1" lang="ja-JP" altLang="en-US"/>
        </a:p>
      </dgm:t>
    </dgm:pt>
  </dgm:ptLst>
  <dgm:cxnLst>
    <dgm:cxn modelId="{1B71F85E-D57D-4376-99A4-2DC118557683}" srcId="{755A1725-97D7-4156-8847-9DA04E308A1E}" destId="{2C8A1A52-2451-4BB8-8856-70106D345EFC}" srcOrd="1" destOrd="0" parTransId="{D640753A-CD95-422F-8186-C56A0D3F0E49}" sibTransId="{4E1BC249-BC13-4C2F-B59F-36F2FB3E6020}"/>
    <dgm:cxn modelId="{FA72EB57-3CE4-4BD8-B0F2-5891A6712B70}" srcId="{755A1725-97D7-4156-8847-9DA04E308A1E}" destId="{82C92B3B-42C5-4272-9562-015E866B5B37}" srcOrd="2" destOrd="0" parTransId="{069C8F4C-ADDD-4976-9C38-3726A48A997E}" sibTransId="{057CE938-70A3-440B-A33B-25A7938FB392}"/>
    <dgm:cxn modelId="{57DDA519-BD6E-44B3-B474-FB0833B2A190}" type="presOf" srcId="{3A5E9CA4-4819-4EC6-9225-084D634EDFE8}" destId="{5F15862C-FF1A-45E8-A394-BB112D56A576}" srcOrd="0" destOrd="0" presId="urn:microsoft.com/office/officeart/2005/8/layout/cycle7"/>
    <dgm:cxn modelId="{7EF16559-B019-4AA9-97EC-DE09CCB54E68}" type="presOf" srcId="{0E7F48E1-60C5-429F-96FD-2B51C114C928}" destId="{DB30C195-7E0A-4D70-A3B9-2B4C49C2B1B8}" srcOrd="1" destOrd="0" presId="urn:microsoft.com/office/officeart/2005/8/layout/cycle7"/>
    <dgm:cxn modelId="{8AA11DE9-BFDE-442D-A233-68225FBFAFBB}" type="presOf" srcId="{4E1BC249-BC13-4C2F-B59F-36F2FB3E6020}" destId="{BA7D9B70-B822-4B34-900B-F6FCD77E0169}" srcOrd="0" destOrd="0" presId="urn:microsoft.com/office/officeart/2005/8/layout/cycle7"/>
    <dgm:cxn modelId="{BDF7E9C1-0489-4662-A479-12C558191185}" type="presOf" srcId="{2C8A1A52-2451-4BB8-8856-70106D345EFC}" destId="{DD9A02D3-FF88-4175-8209-FCA8411CD5E5}" srcOrd="0" destOrd="0" presId="urn:microsoft.com/office/officeart/2005/8/layout/cycle7"/>
    <dgm:cxn modelId="{E6CF2750-A454-4C6B-9A0D-3DAC997D78FF}" type="presOf" srcId="{755A1725-97D7-4156-8847-9DA04E308A1E}" destId="{F413E6FD-75A1-406D-85AA-7BA3F91AF536}" srcOrd="0" destOrd="0" presId="urn:microsoft.com/office/officeart/2005/8/layout/cycle7"/>
    <dgm:cxn modelId="{2F856673-1DBF-4ED6-B6E6-B280F797FBF9}" type="presOf" srcId="{0E7F48E1-60C5-429F-96FD-2B51C114C928}" destId="{4AEC0219-CF0F-416E-836B-DDDC74BD50C9}" srcOrd="0" destOrd="0" presId="urn:microsoft.com/office/officeart/2005/8/layout/cycle7"/>
    <dgm:cxn modelId="{F64A60A8-BFCA-48D8-841D-98984439FCAF}" type="presOf" srcId="{4E1BC249-BC13-4C2F-B59F-36F2FB3E6020}" destId="{2A2C07D8-B25C-4136-8E98-E78AF720620A}" srcOrd="1" destOrd="0" presId="urn:microsoft.com/office/officeart/2005/8/layout/cycle7"/>
    <dgm:cxn modelId="{5B60ECF4-E705-493F-A0BD-CC8687634A62}" type="presOf" srcId="{057CE938-70A3-440B-A33B-25A7938FB392}" destId="{921B69A7-35A6-426D-8801-7F287E8D6A5E}" srcOrd="1" destOrd="0" presId="urn:microsoft.com/office/officeart/2005/8/layout/cycle7"/>
    <dgm:cxn modelId="{A4AE822E-3204-4677-A5C3-DF80879E7458}" srcId="{755A1725-97D7-4156-8847-9DA04E308A1E}" destId="{3A5E9CA4-4819-4EC6-9225-084D634EDFE8}" srcOrd="0" destOrd="0" parTransId="{0736963A-1DFA-4184-86A5-4F1067A6C466}" sibTransId="{0E7F48E1-60C5-429F-96FD-2B51C114C928}"/>
    <dgm:cxn modelId="{FD01E614-F8E1-476E-B646-AE744E942D1C}" type="presOf" srcId="{82C92B3B-42C5-4272-9562-015E866B5B37}" destId="{8A87447F-4550-475B-A1DA-4ED86881E10D}" srcOrd="0" destOrd="0" presId="urn:microsoft.com/office/officeart/2005/8/layout/cycle7"/>
    <dgm:cxn modelId="{80001243-87CF-4D1B-B02A-AB2D19D9A864}" type="presOf" srcId="{057CE938-70A3-440B-A33B-25A7938FB392}" destId="{F60738F7-0EA8-440A-B81F-0A4A3998AF1B}" srcOrd="0" destOrd="0" presId="urn:microsoft.com/office/officeart/2005/8/layout/cycle7"/>
    <dgm:cxn modelId="{FD7C4805-DF67-4DA6-946D-44396A304E4E}" type="presParOf" srcId="{F413E6FD-75A1-406D-85AA-7BA3F91AF536}" destId="{5F15862C-FF1A-45E8-A394-BB112D56A576}" srcOrd="0" destOrd="0" presId="urn:microsoft.com/office/officeart/2005/8/layout/cycle7"/>
    <dgm:cxn modelId="{6D4536F8-6E12-4A15-BB0D-8CA47176F87E}" type="presParOf" srcId="{F413E6FD-75A1-406D-85AA-7BA3F91AF536}" destId="{4AEC0219-CF0F-416E-836B-DDDC74BD50C9}" srcOrd="1" destOrd="0" presId="urn:microsoft.com/office/officeart/2005/8/layout/cycle7"/>
    <dgm:cxn modelId="{C2C84701-B2F3-4C9F-864B-1C8153D54DEC}" type="presParOf" srcId="{4AEC0219-CF0F-416E-836B-DDDC74BD50C9}" destId="{DB30C195-7E0A-4D70-A3B9-2B4C49C2B1B8}" srcOrd="0" destOrd="0" presId="urn:microsoft.com/office/officeart/2005/8/layout/cycle7"/>
    <dgm:cxn modelId="{FF9BE837-AA96-4CE3-A5E0-B0DBE8F24E51}" type="presParOf" srcId="{F413E6FD-75A1-406D-85AA-7BA3F91AF536}" destId="{DD9A02D3-FF88-4175-8209-FCA8411CD5E5}" srcOrd="2" destOrd="0" presId="urn:microsoft.com/office/officeart/2005/8/layout/cycle7"/>
    <dgm:cxn modelId="{86C7F953-1782-4DFC-A180-99CBC209A837}" type="presParOf" srcId="{F413E6FD-75A1-406D-85AA-7BA3F91AF536}" destId="{BA7D9B70-B822-4B34-900B-F6FCD77E0169}" srcOrd="3" destOrd="0" presId="urn:microsoft.com/office/officeart/2005/8/layout/cycle7"/>
    <dgm:cxn modelId="{0B42EBC1-E303-46BF-9572-902C84AC6B6D}" type="presParOf" srcId="{BA7D9B70-B822-4B34-900B-F6FCD77E0169}" destId="{2A2C07D8-B25C-4136-8E98-E78AF720620A}" srcOrd="0" destOrd="0" presId="urn:microsoft.com/office/officeart/2005/8/layout/cycle7"/>
    <dgm:cxn modelId="{DF84F779-F546-441D-98C2-91790CD71880}" type="presParOf" srcId="{F413E6FD-75A1-406D-85AA-7BA3F91AF536}" destId="{8A87447F-4550-475B-A1DA-4ED86881E10D}" srcOrd="4" destOrd="0" presId="urn:microsoft.com/office/officeart/2005/8/layout/cycle7"/>
    <dgm:cxn modelId="{55165C49-5810-473A-A45A-289F160D8C67}" type="presParOf" srcId="{F413E6FD-75A1-406D-85AA-7BA3F91AF536}" destId="{F60738F7-0EA8-440A-B81F-0A4A3998AF1B}" srcOrd="5" destOrd="0" presId="urn:microsoft.com/office/officeart/2005/8/layout/cycle7"/>
    <dgm:cxn modelId="{A3ECD1A8-15C6-4172-BC0B-16ABBC7A01B6}" type="presParOf" srcId="{F60738F7-0EA8-440A-B81F-0A4A3998AF1B}" destId="{921B69A7-35A6-426D-8801-7F287E8D6A5E}"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0EBD1-B819-4BE6-9CB4-52B985C24A93}">
      <dsp:nvSpPr>
        <dsp:cNvPr id="0" name=""/>
        <dsp:cNvSpPr/>
      </dsp:nvSpPr>
      <dsp:spPr>
        <a:xfrm>
          <a:off x="-6780803" y="-1037259"/>
          <a:ext cx="8073700" cy="8073700"/>
        </a:xfrm>
        <a:prstGeom prst="blockArc">
          <a:avLst>
            <a:gd name="adj1" fmla="val 18900000"/>
            <a:gd name="adj2" fmla="val 2700000"/>
            <a:gd name="adj3" fmla="val 268"/>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457698-73A2-4EF8-AE6B-134AC5D36CE4}">
      <dsp:nvSpPr>
        <dsp:cNvPr id="0" name=""/>
        <dsp:cNvSpPr/>
      </dsp:nvSpPr>
      <dsp:spPr>
        <a:xfrm>
          <a:off x="832686" y="599918"/>
          <a:ext cx="10895524" cy="119983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370" tIns="81280" rIns="81280" bIns="81280" numCol="1" spcCol="1270" anchor="ctr" anchorCtr="0">
          <a:noAutofit/>
        </a:bodyPr>
        <a:lstStyle/>
        <a:p>
          <a:pPr lvl="0" algn="l" defTabSz="1422400">
            <a:lnSpc>
              <a:spcPct val="90000"/>
            </a:lnSpc>
            <a:spcBef>
              <a:spcPct val="0"/>
            </a:spcBef>
            <a:spcAft>
              <a:spcPct val="35000"/>
            </a:spcAft>
          </a:pPr>
          <a:r>
            <a:rPr kumimoji="1" lang="en-US" altLang="ja-JP" sz="3200" kern="1200" dirty="0" smtClean="0"/>
            <a:t>STEP</a:t>
          </a:r>
          <a:r>
            <a:rPr kumimoji="1" lang="ja-JP" altLang="en-US" sz="3200" kern="1200" dirty="0" smtClean="0"/>
            <a:t>１　プログラミング教材を体験しましょう。</a:t>
          </a:r>
          <a:endParaRPr kumimoji="1" lang="en-US" altLang="ja-JP" sz="3200" kern="1200" dirty="0" smtClean="0"/>
        </a:p>
      </dsp:txBody>
      <dsp:txXfrm>
        <a:off x="832686" y="599918"/>
        <a:ext cx="10895524" cy="1199836"/>
      </dsp:txXfrm>
    </dsp:sp>
    <dsp:sp modelId="{D87F2CB8-0C0D-434D-AAC2-D7E109A7FEAB}">
      <dsp:nvSpPr>
        <dsp:cNvPr id="0" name=""/>
        <dsp:cNvSpPr/>
      </dsp:nvSpPr>
      <dsp:spPr>
        <a:xfrm>
          <a:off x="82788" y="449938"/>
          <a:ext cx="1499795" cy="1499795"/>
        </a:xfrm>
        <a:prstGeom prst="ellipse">
          <a:avLst/>
        </a:prstGeom>
        <a:blipFill rotWithShape="0">
          <a:blip xmlns:r="http://schemas.openxmlformats.org/officeDocument/2006/relationships" r:embed="rId1"/>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8F8327-ADEE-4EFE-B231-85B62CD71DDD}">
      <dsp:nvSpPr>
        <dsp:cNvPr id="0" name=""/>
        <dsp:cNvSpPr/>
      </dsp:nvSpPr>
      <dsp:spPr>
        <a:xfrm>
          <a:off x="1268826" y="2399672"/>
          <a:ext cx="10459384" cy="1199836"/>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370" tIns="81280" rIns="81280" bIns="81280" numCol="1" spcCol="1270" anchor="ctr" anchorCtr="0">
          <a:noAutofit/>
        </a:bodyPr>
        <a:lstStyle/>
        <a:p>
          <a:pPr lvl="0" algn="l" defTabSz="1422400">
            <a:lnSpc>
              <a:spcPct val="90000"/>
            </a:lnSpc>
            <a:spcBef>
              <a:spcPct val="0"/>
            </a:spcBef>
            <a:spcAft>
              <a:spcPct val="35000"/>
            </a:spcAft>
          </a:pPr>
          <a:r>
            <a:rPr kumimoji="1" lang="en-US" altLang="ja-JP" sz="3200" kern="1200" dirty="0" smtClean="0"/>
            <a:t>STEP</a:t>
          </a:r>
          <a:r>
            <a:rPr kumimoji="1" lang="ja-JP" altLang="en-US" sz="3200" kern="1200" dirty="0" smtClean="0"/>
            <a:t>２　実践事例を参考に、授業のイメージをつかみ</a:t>
          </a:r>
          <a:r>
            <a:rPr kumimoji="1" lang="en-US" altLang="ja-JP" sz="3200" kern="1200" dirty="0" smtClean="0"/>
            <a:t/>
          </a:r>
          <a:br>
            <a:rPr kumimoji="1" lang="en-US" altLang="ja-JP" sz="3200" kern="1200" dirty="0" smtClean="0"/>
          </a:br>
          <a:r>
            <a:rPr kumimoji="1" lang="ja-JP" altLang="en-US" sz="3200" kern="1200" dirty="0" smtClean="0"/>
            <a:t>　　 　  実践しましょう。</a:t>
          </a:r>
          <a:endParaRPr kumimoji="1" lang="en-US" altLang="ja-JP" sz="3200" kern="1200" dirty="0" smtClean="0"/>
        </a:p>
      </dsp:txBody>
      <dsp:txXfrm>
        <a:off x="1268826" y="2399672"/>
        <a:ext cx="10459384" cy="1199836"/>
      </dsp:txXfrm>
    </dsp:sp>
    <dsp:sp modelId="{DCAFFF19-9F00-4F41-B44D-EAE43E3377F5}">
      <dsp:nvSpPr>
        <dsp:cNvPr id="0" name=""/>
        <dsp:cNvSpPr/>
      </dsp:nvSpPr>
      <dsp:spPr>
        <a:xfrm>
          <a:off x="518929" y="2249693"/>
          <a:ext cx="1499795" cy="1499795"/>
        </a:xfrm>
        <a:prstGeom prst="ellipse">
          <a:avLst/>
        </a:prstGeom>
        <a:blipFill rotWithShape="0">
          <a:blip xmlns:r="http://schemas.openxmlformats.org/officeDocument/2006/relationships" r:embed="rId2"/>
          <a:stretch>
            <a:fillRect/>
          </a:stretch>
        </a:blip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1D765C-0EE6-4E18-9D8B-99B9E9661648}">
      <dsp:nvSpPr>
        <dsp:cNvPr id="0" name=""/>
        <dsp:cNvSpPr/>
      </dsp:nvSpPr>
      <dsp:spPr>
        <a:xfrm>
          <a:off x="832686" y="4199427"/>
          <a:ext cx="10895524" cy="1199836"/>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370" tIns="81280" rIns="81280" bIns="81280" numCol="1" spcCol="1270" anchor="ctr" anchorCtr="0">
          <a:noAutofit/>
        </a:bodyPr>
        <a:lstStyle/>
        <a:p>
          <a:pPr lvl="0" algn="l" defTabSz="1422400">
            <a:lnSpc>
              <a:spcPct val="90000"/>
            </a:lnSpc>
            <a:spcBef>
              <a:spcPct val="0"/>
            </a:spcBef>
            <a:spcAft>
              <a:spcPct val="35000"/>
            </a:spcAft>
          </a:pPr>
          <a:r>
            <a:rPr kumimoji="1" lang="en-US" altLang="ja-JP" sz="3200" kern="1200" dirty="0" smtClean="0"/>
            <a:t>STEP</a:t>
          </a:r>
          <a:r>
            <a:rPr kumimoji="1" lang="ja-JP" altLang="en-US" sz="3200" kern="1200" dirty="0" smtClean="0"/>
            <a:t>３　授業実践を繰り返してノウハウを蓄積しましょう。</a:t>
          </a:r>
          <a:endParaRPr kumimoji="1" lang="en-US" altLang="ja-JP" sz="3200" kern="1200" dirty="0" smtClean="0"/>
        </a:p>
      </dsp:txBody>
      <dsp:txXfrm>
        <a:off x="832686" y="4199427"/>
        <a:ext cx="10895524" cy="1199836"/>
      </dsp:txXfrm>
    </dsp:sp>
    <dsp:sp modelId="{7B556B7F-7DB4-412D-9D09-344BAB8F06D6}">
      <dsp:nvSpPr>
        <dsp:cNvPr id="0" name=""/>
        <dsp:cNvSpPr/>
      </dsp:nvSpPr>
      <dsp:spPr>
        <a:xfrm>
          <a:off x="82788" y="4049447"/>
          <a:ext cx="1499795" cy="1499795"/>
        </a:xfrm>
        <a:prstGeom prst="ellipse">
          <a:avLst/>
        </a:prstGeom>
        <a:blipFill rotWithShape="0">
          <a:blip xmlns:r="http://schemas.openxmlformats.org/officeDocument/2006/relationships" r:embed="rId3"/>
          <a:stretch>
            <a:fillRect/>
          </a:stretch>
        </a:blip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5862C-FF1A-45E8-A394-BB112D56A576}">
      <dsp:nvSpPr>
        <dsp:cNvPr id="0" name=""/>
        <dsp:cNvSpPr/>
      </dsp:nvSpPr>
      <dsp:spPr>
        <a:xfrm>
          <a:off x="2643438" y="200844"/>
          <a:ext cx="4645850" cy="1127141"/>
        </a:xfrm>
        <a:prstGeom prst="roundRect">
          <a:avLst>
            <a:gd name="adj" fmla="val 1000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t>授業の構想・実践</a:t>
          </a:r>
          <a:endParaRPr kumimoji="1" lang="ja-JP" altLang="en-US" sz="3200" kern="1200" dirty="0"/>
        </a:p>
      </dsp:txBody>
      <dsp:txXfrm>
        <a:off x="2676451" y="233857"/>
        <a:ext cx="4579824" cy="1061115"/>
      </dsp:txXfrm>
    </dsp:sp>
    <dsp:sp modelId="{4AEC0219-CF0F-416E-836B-DDDC74BD50C9}">
      <dsp:nvSpPr>
        <dsp:cNvPr id="0" name=""/>
        <dsp:cNvSpPr/>
      </dsp:nvSpPr>
      <dsp:spPr>
        <a:xfrm rot="2471650">
          <a:off x="5888959" y="1750808"/>
          <a:ext cx="845526" cy="394499"/>
        </a:xfrm>
        <a:prstGeom prst="leftRightArrow">
          <a:avLst>
            <a:gd name="adj1" fmla="val 60000"/>
            <a:gd name="adj2" fmla="val 5000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a:off x="6007309" y="1829708"/>
        <a:ext cx="608826" cy="236699"/>
      </dsp:txXfrm>
    </dsp:sp>
    <dsp:sp modelId="{DD9A02D3-FF88-4175-8209-FCA8411CD5E5}">
      <dsp:nvSpPr>
        <dsp:cNvPr id="0" name=""/>
        <dsp:cNvSpPr/>
      </dsp:nvSpPr>
      <dsp:spPr>
        <a:xfrm>
          <a:off x="5567886" y="2582577"/>
          <a:ext cx="4239335" cy="1127141"/>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t>育てたい力や</a:t>
          </a:r>
          <a:r>
            <a:rPr kumimoji="1" lang="en-US" altLang="ja-JP" sz="3200" kern="1200" dirty="0" smtClean="0"/>
            <a:t/>
          </a:r>
          <a:br>
            <a:rPr kumimoji="1" lang="en-US" altLang="ja-JP" sz="3200" kern="1200" dirty="0" smtClean="0"/>
          </a:br>
          <a:r>
            <a:rPr kumimoji="1" lang="ja-JP" altLang="en-US" sz="3200" kern="1200" dirty="0" smtClean="0"/>
            <a:t>指導内容の見直し</a:t>
          </a:r>
          <a:endParaRPr kumimoji="1" lang="ja-JP" altLang="en-US" sz="3200" kern="1200" dirty="0"/>
        </a:p>
      </dsp:txBody>
      <dsp:txXfrm>
        <a:off x="5600899" y="2615590"/>
        <a:ext cx="4173309" cy="1061115"/>
      </dsp:txXfrm>
    </dsp:sp>
    <dsp:sp modelId="{BA7D9B70-B822-4B34-900B-F6FCD77E0169}">
      <dsp:nvSpPr>
        <dsp:cNvPr id="0" name=""/>
        <dsp:cNvSpPr/>
      </dsp:nvSpPr>
      <dsp:spPr>
        <a:xfrm rot="10800004">
          <a:off x="4616668" y="2948895"/>
          <a:ext cx="845526" cy="394499"/>
        </a:xfrm>
        <a:prstGeom prst="leftRightArrow">
          <a:avLst>
            <a:gd name="adj1" fmla="val 60000"/>
            <a:gd name="adj2" fmla="val 50000"/>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rot="10800000">
        <a:off x="4735018" y="3027795"/>
        <a:ext cx="608826" cy="236699"/>
      </dsp:txXfrm>
    </dsp:sp>
    <dsp:sp modelId="{8A87447F-4550-475B-A1DA-4ED86881E10D}">
      <dsp:nvSpPr>
        <dsp:cNvPr id="0" name=""/>
        <dsp:cNvSpPr/>
      </dsp:nvSpPr>
      <dsp:spPr>
        <a:xfrm>
          <a:off x="464563" y="2582571"/>
          <a:ext cx="4046414" cy="1127141"/>
        </a:xfrm>
        <a:prstGeom prst="roundRect">
          <a:avLst>
            <a:gd name="adj" fmla="val 1000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t>資質・能力の想定</a:t>
          </a:r>
          <a:endParaRPr kumimoji="1" lang="ja-JP" altLang="en-US" sz="3200" kern="1200" dirty="0"/>
        </a:p>
      </dsp:txBody>
      <dsp:txXfrm>
        <a:off x="497576" y="2615584"/>
        <a:ext cx="3980388" cy="1061115"/>
      </dsp:txXfrm>
    </dsp:sp>
    <dsp:sp modelId="{F60738F7-0EA8-440A-B81F-0A4A3998AF1B}">
      <dsp:nvSpPr>
        <dsp:cNvPr id="0" name=""/>
        <dsp:cNvSpPr/>
      </dsp:nvSpPr>
      <dsp:spPr>
        <a:xfrm rot="18968504">
          <a:off x="3319540" y="1744442"/>
          <a:ext cx="845526" cy="394499"/>
        </a:xfrm>
        <a:prstGeom prst="leftRightArrow">
          <a:avLst>
            <a:gd name="adj1" fmla="val 60000"/>
            <a:gd name="adj2" fmla="val 5000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a:off x="3437890" y="1823342"/>
        <a:ext cx="608826" cy="23669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11820-0F48-46E1-BD1C-38559B067E4B}" type="datetimeFigureOut">
              <a:rPr kumimoji="1" lang="ja-JP" altLang="en-US" smtClean="0"/>
              <a:t>2019/10/23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388F1-C499-4255-B10C-2A0EEF31B581}" type="slidenum">
              <a:rPr kumimoji="1" lang="ja-JP" altLang="en-US" smtClean="0"/>
              <a:t>‹#›</a:t>
            </a:fld>
            <a:endParaRPr kumimoji="1" lang="ja-JP" altLang="en-US"/>
          </a:p>
        </p:txBody>
      </p:sp>
    </p:spTree>
    <p:extLst>
      <p:ext uri="{BB962C8B-B14F-4D97-AF65-F5344CB8AC3E}">
        <p14:creationId xmlns:p14="http://schemas.microsoft.com/office/powerpoint/2010/main" val="7942221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プログラミングに関する学習活動には、どのようなものが考えられるのでしょうか。</a:t>
            </a:r>
            <a:endParaRPr kumimoji="1" lang="en-US" altLang="ja-JP" dirty="0" smtClean="0"/>
          </a:p>
          <a:p>
            <a:r>
              <a:rPr kumimoji="1" lang="ja-JP" altLang="en-US" dirty="0" smtClean="0"/>
              <a:t>●小学校プログラミング教育の手引（第二版）では、各教科等での学習活動において、スライドにあるような、プログラミングを通じた学習場面が例示されています。</a:t>
            </a:r>
            <a:endParaRPr kumimoji="1" lang="en-US" altLang="ja-JP" dirty="0" smtClean="0"/>
          </a:p>
          <a:p>
            <a:r>
              <a:rPr kumimoji="1" lang="ja-JP" altLang="en-US" dirty="0" smtClean="0"/>
              <a:t>こうした例示を参考に、プログラミング教育のねらいを踏まえた取り組みが求められます。●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1</a:t>
            </a:fld>
            <a:endParaRPr kumimoji="1" lang="ja-JP" altLang="en-US" dirty="0"/>
          </a:p>
        </p:txBody>
      </p:sp>
    </p:spTree>
    <p:extLst>
      <p:ext uri="{BB962C8B-B14F-4D97-AF65-F5344CB8AC3E}">
        <p14:creationId xmlns:p14="http://schemas.microsoft.com/office/powerpoint/2010/main" val="1724455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「小学校プログラミング教育ポータル」サイトで紹介されている事例を参考</a:t>
            </a:r>
            <a:r>
              <a:rPr kumimoji="1" lang="ja-JP" altLang="en-US" smtClean="0"/>
              <a:t>にすることで、</a:t>
            </a:r>
            <a:r>
              <a:rPr kumimoji="1" lang="ja-JP" altLang="en-US" dirty="0" smtClean="0"/>
              <a:t>●</a:t>
            </a:r>
            <a:endParaRPr kumimoji="1" lang="en-US" altLang="ja-JP" dirty="0" smtClean="0"/>
          </a:p>
          <a:p>
            <a:r>
              <a:rPr kumimoji="1" lang="ja-JP" altLang="en-US" dirty="0" smtClean="0"/>
              <a:t>各教科の学習内容に照らし合わせながら、アイデアを出したり、イメージを膨らませたりして授業を行うことができます。●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10</a:t>
            </a:fld>
            <a:endParaRPr kumimoji="1" lang="ja-JP" altLang="en-US"/>
          </a:p>
        </p:txBody>
      </p:sp>
    </p:spTree>
    <p:extLst>
      <p:ext uri="{BB962C8B-B14F-4D97-AF65-F5344CB8AC3E}">
        <p14:creationId xmlns:p14="http://schemas.microsoft.com/office/powerpoint/2010/main" val="1040861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STEP</a:t>
            </a:r>
            <a:r>
              <a:rPr kumimoji="1" lang="ja-JP" altLang="en-US" dirty="0" smtClean="0"/>
              <a:t>３では、授業構想を基に実践を繰り返します。その際、児童が身に付ける資質・能力を想定し、プログラミング教育で育てたい力や指導内容の見直しを行います。●</a:t>
            </a:r>
            <a:endParaRPr kumimoji="1" lang="en-US" altLang="ja-JP" dirty="0" smtClean="0"/>
          </a:p>
          <a:p>
            <a:r>
              <a:rPr kumimoji="1" lang="ja-JP" altLang="en-US" dirty="0" smtClean="0"/>
              <a:t>こうした先生方の実践を研修会等で繰り返し共有することで、新しいアイデアを生むきっかけとなり、授業の質の向上に役立ちます。●</a:t>
            </a:r>
            <a:endParaRPr kumimoji="1" lang="en-US" altLang="ja-JP" dirty="0" smtClean="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11</a:t>
            </a:fld>
            <a:endParaRPr kumimoji="1" lang="ja-JP" altLang="en-US"/>
          </a:p>
        </p:txBody>
      </p:sp>
    </p:spTree>
    <p:extLst>
      <p:ext uri="{BB962C8B-B14F-4D97-AF65-F5344CB8AC3E}">
        <p14:creationId xmlns:p14="http://schemas.microsoft.com/office/powerpoint/2010/main" val="244139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プログラミング教育に対する先生方の熱意が、子どもたちの学びを楽しく充実したものにし、教師の指導の幅を広げ、より充実した教育活動の実践に役立つことにな</a:t>
            </a:r>
            <a:r>
              <a:rPr kumimoji="1" lang="ja-JP" altLang="en-US" sz="1200" kern="1200" dirty="0" smtClean="0">
                <a:solidFill>
                  <a:schemeClr val="tx1"/>
                </a:solidFill>
                <a:effectLst/>
                <a:latin typeface="+mn-lt"/>
                <a:ea typeface="+mn-ea"/>
                <a:cs typeface="+mn-cs"/>
              </a:rPr>
              <a:t>ります。</a:t>
            </a:r>
            <a:endParaRPr kumimoji="1" lang="ja-JP" altLang="ja-JP" sz="1200" kern="1200" dirty="0" smtClean="0">
              <a:solidFill>
                <a:schemeClr val="tx1"/>
              </a:solidFill>
              <a:effectLst/>
              <a:latin typeface="+mn-lt"/>
              <a:ea typeface="+mn-ea"/>
              <a:cs typeface="+mn-cs"/>
            </a:endParaRPr>
          </a:p>
          <a:p>
            <a:r>
              <a:rPr kumimoji="1" lang="ja-JP" altLang="en-US" dirty="0" smtClean="0"/>
              <a:t>以上で、小学校におけるプログラミング教育の概要を終わります。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12</a:t>
            </a:fld>
            <a:endParaRPr kumimoji="1" lang="ja-JP" altLang="en-US"/>
          </a:p>
        </p:txBody>
      </p:sp>
    </p:spTree>
    <p:extLst>
      <p:ext uri="{BB962C8B-B14F-4D97-AF65-F5344CB8AC3E}">
        <p14:creationId xmlns:p14="http://schemas.microsoft.com/office/powerpoint/2010/main" val="229595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学校ではどのようにプログラミング教育を実践すればよいのでしょうか。</a:t>
            </a:r>
            <a:endParaRPr kumimoji="1" lang="en-US" altLang="ja-JP" dirty="0" smtClean="0"/>
          </a:p>
          <a:p>
            <a:r>
              <a:rPr kumimoji="1" lang="ja-JP" altLang="en-US" dirty="0" smtClean="0"/>
              <a:t>実現する手順として、</a:t>
            </a:r>
            <a:endParaRPr kumimoji="1" lang="en-US" altLang="ja-JP" dirty="0" smtClean="0"/>
          </a:p>
          <a:p>
            <a:r>
              <a:rPr kumimoji="1" lang="ja-JP" altLang="en-US" dirty="0" smtClean="0"/>
              <a:t>●まず、プログラミングによってどのような力を育みたいのかを明らかにします。これが決まれば、</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●必要な指導内容を</a:t>
            </a:r>
            <a:r>
              <a:rPr lang="ja-JP" altLang="en-US" sz="1200" u="none" dirty="0" smtClean="0">
                <a:solidFill>
                  <a:schemeClr val="tx1"/>
                </a:solidFill>
              </a:rPr>
              <a:t>教科横断的</a:t>
            </a:r>
            <a:r>
              <a:rPr lang="ja-JP" altLang="en-US" sz="1200" dirty="0" smtClean="0">
                <a:solidFill>
                  <a:schemeClr val="tx1"/>
                </a:solidFill>
              </a:rPr>
              <a:t>に配置します。</a:t>
            </a:r>
            <a:endParaRPr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●必要があれば、学校外との連携・協力を図るなど、計画的、組織的に取り組みます。</a:t>
            </a:r>
            <a:endParaRPr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●実施後は、育てたい力や指導内容の配列を見直すなどしてよりよいものに改善します。</a:t>
            </a:r>
            <a:endParaRPr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こうした学校全体でのカリキュラム・マネジメントを通じた取組が重要になります。●</a:t>
            </a:r>
            <a:endParaRPr lang="en-US" altLang="ja-JP" sz="1200" dirty="0" smtClean="0">
              <a:solidFill>
                <a:schemeClr val="tx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2</a:t>
            </a:fld>
            <a:endParaRPr kumimoji="1" lang="ja-JP" altLang="en-US" dirty="0"/>
          </a:p>
        </p:txBody>
      </p:sp>
    </p:spTree>
    <p:extLst>
      <p:ext uri="{BB962C8B-B14F-4D97-AF65-F5344CB8AC3E}">
        <p14:creationId xmlns:p14="http://schemas.microsoft.com/office/powerpoint/2010/main" val="1408159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次に、プログラミング教育を進める上での留意点について、２点紹介します。</a:t>
            </a:r>
            <a:endParaRPr kumimoji="1" lang="en-US" altLang="ja-JP" dirty="0" smtClean="0"/>
          </a:p>
          <a:p>
            <a:r>
              <a:rPr kumimoji="1" lang="ja-JP" altLang="en-US" dirty="0" smtClean="0"/>
              <a:t>１点目は、コンピュータを用いずに行うプログラミングの指導です。●</a:t>
            </a:r>
            <a:endParaRPr kumimoji="1" lang="en-US" altLang="ja-JP" dirty="0" smtClean="0"/>
          </a:p>
          <a:p>
            <a:r>
              <a:rPr kumimoji="1" lang="ja-JP" altLang="en-US" dirty="0" smtClean="0"/>
              <a:t>コンピュータを用いない（アンプラグド）の指導には、「具体物やカード等の教具を使い、実際に手や体を動かして、課題の解決に向けた手順や順序、道筋を立てて考えを深めていく活動」が考えられ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プログラミング教育につながる思考としては、「計算や作業を手順に分けて</a:t>
            </a:r>
            <a:r>
              <a:rPr kumimoji="1" lang="ja-JP" altLang="en-US" sz="1200" dirty="0" smtClean="0"/>
              <a:t>順序立てる活動」や「条件によって次の動きを変える活動」、「条件を達成するまで繰り返す活動」が考えられます。●</a:t>
            </a:r>
            <a:endParaRPr kumimoji="1"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これらは、先生方がこれまで各教科等での指導において実践されてきた取組が多くあるのではないでしょうか。●</a:t>
            </a:r>
            <a:endParaRPr kumimoji="1" lang="en-US" altLang="ja-JP" sz="1200"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3</a:t>
            </a:fld>
            <a:endParaRPr kumimoji="1" lang="ja-JP" altLang="en-US" dirty="0"/>
          </a:p>
        </p:txBody>
      </p:sp>
    </p:spTree>
    <p:extLst>
      <p:ext uri="{BB962C8B-B14F-4D97-AF65-F5344CB8AC3E}">
        <p14:creationId xmlns:p14="http://schemas.microsoft.com/office/powerpoint/2010/main" val="209768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コンピュータを用いずに行う指導に関する学習活動例です。</a:t>
            </a:r>
            <a:endParaRPr kumimoji="1" lang="en-US" altLang="ja-JP" dirty="0" smtClean="0"/>
          </a:p>
          <a:p>
            <a:r>
              <a:rPr kumimoji="1" lang="ja-JP" altLang="en-US" dirty="0" smtClean="0"/>
              <a:t>各教科等の学習活動において、こうした学習方法を取り入れることにより、教科等の学びをより確実なものにし、プログラミング的思考を育むことにつながります。●</a:t>
            </a:r>
            <a:endParaRPr kumimoji="1" lang="en-US" altLang="ja-JP" dirty="0" smtClean="0"/>
          </a:p>
          <a:p>
            <a:r>
              <a:rPr kumimoji="1" lang="ja-JP" altLang="en-US" dirty="0" smtClean="0"/>
              <a:t>その際には、児童の発達段階を考慮しながら、コンピュータを活用しながら行う学習と適切に関連させて実施する点に留意が必要です。●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4</a:t>
            </a:fld>
            <a:endParaRPr kumimoji="1" lang="ja-JP" altLang="en-US" dirty="0"/>
          </a:p>
        </p:txBody>
      </p:sp>
    </p:spTree>
    <p:extLst>
      <p:ext uri="{BB962C8B-B14F-4D97-AF65-F5344CB8AC3E}">
        <p14:creationId xmlns:p14="http://schemas.microsoft.com/office/powerpoint/2010/main" val="2073004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留意点の２点目は、プログラミング教育の評価についてです。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各教科等の内容を指導する中で実施する場合は、各教科等の評価規準により評価します。その際に、プログラミングを取り立てて評価はせず、プログラミング教育で育みたい力を明らかにし、児童の資質・能力の伸びを捉え、機会を捉えてその評価を適切に伝えるよう留意してください。●</a:t>
            </a: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教育課程内で各教科等とは別に実施する場合についても、児童の活動を見取り、その評価を適切に伝えるよう留意してください。●</a:t>
            </a: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5</a:t>
            </a:fld>
            <a:endParaRPr kumimoji="1" lang="ja-JP" altLang="en-US"/>
          </a:p>
        </p:txBody>
      </p:sp>
    </p:spTree>
    <p:extLst>
      <p:ext uri="{BB962C8B-B14F-4D97-AF65-F5344CB8AC3E}">
        <p14:creationId xmlns:p14="http://schemas.microsoft.com/office/powerpoint/2010/main" val="1030257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次に、先生方がプログラミング教育を進めるための手順について考えてみましょう。先生方は何から行う必要があると思いますか。●</a:t>
            </a:r>
          </a:p>
          <a:p>
            <a:r>
              <a:rPr kumimoji="1" lang="en-US" altLang="ja-JP" dirty="0" smtClean="0"/>
              <a:t>STEP</a:t>
            </a:r>
            <a:r>
              <a:rPr kumimoji="1" lang="ja-JP" altLang="en-US" dirty="0" smtClean="0"/>
              <a:t>１として、まずは、プログラミング教材を体験する</a:t>
            </a:r>
            <a:r>
              <a:rPr kumimoji="1" lang="ja-JP" altLang="en-US" dirty="0" smtClean="0"/>
              <a:t>ことを</a:t>
            </a:r>
            <a:r>
              <a:rPr kumimoji="1" lang="ja-JP" altLang="en-US" dirty="0" smtClean="0"/>
              <a:t>進めます。●</a:t>
            </a:r>
            <a:endParaRPr kumimoji="1" lang="en-US" altLang="ja-JP" dirty="0" smtClean="0"/>
          </a:p>
          <a:p>
            <a:r>
              <a:rPr kumimoji="1" lang="en-US" altLang="ja-JP" dirty="0" smtClean="0"/>
              <a:t>STEP</a:t>
            </a:r>
            <a:r>
              <a:rPr kumimoji="1" lang="ja-JP" altLang="en-US" dirty="0" smtClean="0"/>
              <a:t>２として、実践事例を参考に、授業のイメージ</a:t>
            </a:r>
            <a:r>
              <a:rPr kumimoji="1" lang="ja-JP" altLang="en-US" dirty="0" smtClean="0"/>
              <a:t>をつかみ、</a:t>
            </a:r>
            <a:r>
              <a:rPr kumimoji="1" lang="ja-JP" altLang="en-US" dirty="0" smtClean="0"/>
              <a:t>授業</a:t>
            </a:r>
            <a:r>
              <a:rPr kumimoji="1" lang="ja-JP" altLang="en-US" dirty="0" smtClean="0"/>
              <a:t>で実践して</a:t>
            </a:r>
            <a:r>
              <a:rPr kumimoji="1" lang="ja-JP" altLang="en-US" dirty="0" smtClean="0"/>
              <a:t>みましょう。●</a:t>
            </a:r>
            <a:endParaRPr kumimoji="1" lang="en-US" altLang="ja-JP" dirty="0" smtClean="0"/>
          </a:p>
          <a:p>
            <a:r>
              <a:rPr kumimoji="1" lang="en-US" altLang="ja-JP" dirty="0" smtClean="0"/>
              <a:t>STEP</a:t>
            </a:r>
            <a:r>
              <a:rPr kumimoji="1" lang="ja-JP" altLang="en-US" dirty="0" smtClean="0"/>
              <a:t>３として、授業実践を繰り返して得た成果や課題について、先生方同士で共有して、ノウハウを蓄積しましょう。</a:t>
            </a:r>
            <a:endParaRPr kumimoji="1" lang="en-US" altLang="ja-JP" dirty="0" smtClean="0"/>
          </a:p>
          <a:p>
            <a:r>
              <a:rPr kumimoji="1" lang="ja-JP" altLang="en-US" dirty="0" smtClean="0"/>
              <a:t>こうした実践の進め方について</a:t>
            </a:r>
            <a:r>
              <a:rPr kumimoji="1" lang="ja-JP" altLang="en-US" dirty="0" smtClean="0"/>
              <a:t>、</a:t>
            </a:r>
            <a:r>
              <a:rPr kumimoji="1" lang="en-US" altLang="ja-JP" dirty="0" smtClean="0"/>
              <a:t>STEP</a:t>
            </a:r>
            <a:r>
              <a:rPr kumimoji="1" lang="ja-JP" altLang="en-US" dirty="0" smtClean="0"/>
              <a:t>ごとに紹介します。●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6</a:t>
            </a:fld>
            <a:endParaRPr kumimoji="1" lang="ja-JP" altLang="en-US"/>
          </a:p>
        </p:txBody>
      </p:sp>
    </p:spTree>
    <p:extLst>
      <p:ext uri="{BB962C8B-B14F-4D97-AF65-F5344CB8AC3E}">
        <p14:creationId xmlns:p14="http://schemas.microsoft.com/office/powerpoint/2010/main" val="120340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STEP</a:t>
            </a:r>
            <a:r>
              <a:rPr kumimoji="1" lang="ja-JP" altLang="en-US" dirty="0" smtClean="0"/>
              <a:t>１では</a:t>
            </a:r>
            <a:r>
              <a:rPr kumimoji="1" lang="ja-JP" altLang="en-US" dirty="0" smtClean="0"/>
              <a:t>、愛媛県総合教育センター</a:t>
            </a:r>
            <a:r>
              <a:rPr kumimoji="1" lang="ja-JP" altLang="en-US" dirty="0" smtClean="0"/>
              <a:t>が作成した「</a:t>
            </a:r>
            <a:r>
              <a:rPr kumimoji="1" lang="ja-JP" altLang="en-US" dirty="0" err="1" smtClean="0"/>
              <a:t>え</a:t>
            </a:r>
            <a:r>
              <a:rPr kumimoji="1" lang="ja-JP" altLang="en-US" dirty="0" smtClean="0"/>
              <a:t>ひめプログラミング教育ホームページ」を紹介します。</a:t>
            </a:r>
            <a:endParaRPr kumimoji="1" lang="en-US" altLang="ja-JP" dirty="0" smtClean="0"/>
          </a:p>
          <a:p>
            <a:r>
              <a:rPr kumimoji="1" lang="ja-JP" altLang="en-US" dirty="0" smtClean="0"/>
              <a:t>特集</a:t>
            </a:r>
            <a:r>
              <a:rPr kumimoji="1" lang="ja-JP" altLang="en-US" dirty="0" smtClean="0"/>
              <a:t>記事では、各種プログラミング教材について理解を深めることができ、また、プログラミング体験に役立つ情報を掲載しています。●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7</a:t>
            </a:fld>
            <a:endParaRPr kumimoji="1" lang="ja-JP" altLang="en-US"/>
          </a:p>
        </p:txBody>
      </p:sp>
    </p:spTree>
    <p:extLst>
      <p:ext uri="{BB962C8B-B14F-4D97-AF65-F5344CB8AC3E}">
        <p14:creationId xmlns:p14="http://schemas.microsoft.com/office/powerpoint/2010/main" val="569837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プログラミング教材の特徴や基本操作、実習内容について動画等を交えて掲載しています。●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先生方には体験を通して、プログラミングが難しいものではなく、楽しく面白いものであることを実感してもらえるはずです。●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8</a:t>
            </a:fld>
            <a:endParaRPr kumimoji="1" lang="ja-JP" altLang="en-US"/>
          </a:p>
        </p:txBody>
      </p:sp>
    </p:spTree>
    <p:extLst>
      <p:ext uri="{BB962C8B-B14F-4D97-AF65-F5344CB8AC3E}">
        <p14:creationId xmlns:p14="http://schemas.microsoft.com/office/powerpoint/2010/main" val="878444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STEP</a:t>
            </a:r>
            <a:r>
              <a:rPr kumimoji="1" lang="ja-JP" altLang="en-US" dirty="0" smtClean="0"/>
              <a:t>２では、「えひめプログラミング教育ホームページ」に掲載している実践事例や●</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9</a:t>
            </a:fld>
            <a:endParaRPr kumimoji="1" lang="ja-JP" altLang="en-US"/>
          </a:p>
        </p:txBody>
      </p:sp>
    </p:spTree>
    <p:extLst>
      <p:ext uri="{BB962C8B-B14F-4D97-AF65-F5344CB8AC3E}">
        <p14:creationId xmlns:p14="http://schemas.microsoft.com/office/powerpoint/2010/main" val="3606366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524000" y="1122363"/>
            <a:ext cx="9144000" cy="2387600"/>
          </a:xfrm>
        </p:spPr>
        <p:txBody>
          <a:bodyPr anchor="b"/>
          <a:lstStyle>
            <a:lvl1pPr algn="ctr">
              <a:defRPr sz="6000"/>
            </a:lvl1pPr>
          </a:lstStyle>
          <a:p>
            <a:r>
              <a:rPr kumimoji="1" lang="ja-JP" altLang="en-US" dirty="0" smtClean="0"/>
              <a:t>プログラミング教育</a:t>
            </a:r>
            <a:endParaRPr kumimoji="1" lang="ja-JP" altLang="en-US" dirty="0"/>
          </a:p>
        </p:txBody>
      </p:sp>
      <p:sp>
        <p:nvSpPr>
          <p:cNvPr id="3" name="サブタイトル 2"/>
          <p:cNvSpPr>
            <a:spLocks noGrp="1"/>
          </p:cNvSpPr>
          <p:nvPr>
            <p:ph type="subTitle" idx="1" hasCustomPrompt="1"/>
          </p:nvPr>
        </p:nvSpPr>
        <p:spPr>
          <a:xfrm>
            <a:off x="1524000" y="365582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愛媛県総合教育センター　情報教育室</a:t>
            </a:r>
            <a:endParaRPr kumimoji="1" lang="ja-JP" altLang="en-US" dirty="0"/>
          </a:p>
        </p:txBody>
      </p:sp>
    </p:spTree>
    <p:extLst>
      <p:ext uri="{BB962C8B-B14F-4D97-AF65-F5344CB8AC3E}">
        <p14:creationId xmlns:p14="http://schemas.microsoft.com/office/powerpoint/2010/main" val="1196873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7" name="テキスト プレースホルダー 11"/>
          <p:cNvSpPr>
            <a:spLocks noGrp="1"/>
          </p:cNvSpPr>
          <p:nvPr>
            <p:ph type="body" sz="quarter" idx="13"/>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endParaRPr kumimoji="1" lang="ja-JP" altLang="en-US" dirty="0"/>
          </a:p>
        </p:txBody>
      </p:sp>
    </p:spTree>
    <p:extLst>
      <p:ext uri="{BB962C8B-B14F-4D97-AF65-F5344CB8AC3E}">
        <p14:creationId xmlns:p14="http://schemas.microsoft.com/office/powerpoint/2010/main" val="404127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7" name="テキスト プレースホルダー 11"/>
          <p:cNvSpPr>
            <a:spLocks noGrp="1"/>
          </p:cNvSpPr>
          <p:nvPr>
            <p:ph type="body" sz="quarter" idx="13"/>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endParaRPr kumimoji="1" lang="ja-JP" altLang="en-US" dirty="0"/>
          </a:p>
        </p:txBody>
      </p:sp>
    </p:spTree>
    <p:extLst>
      <p:ext uri="{BB962C8B-B14F-4D97-AF65-F5344CB8AC3E}">
        <p14:creationId xmlns:p14="http://schemas.microsoft.com/office/powerpoint/2010/main" val="338983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8" name="テキスト プレースホルダー 11"/>
          <p:cNvSpPr>
            <a:spLocks noGrp="1"/>
          </p:cNvSpPr>
          <p:nvPr>
            <p:ph type="body" sz="quarter" idx="13" hasCustomPrompt="1"/>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r>
              <a:rPr kumimoji="1" lang="ja-JP" altLang="en-US" dirty="0" smtClean="0"/>
              <a:t>小学校プログラミング教育について</a:t>
            </a:r>
            <a:endParaRPr kumimoji="1" lang="ja-JP" altLang="en-US" dirty="0"/>
          </a:p>
        </p:txBody>
      </p:sp>
    </p:spTree>
    <p:extLst>
      <p:ext uri="{BB962C8B-B14F-4D97-AF65-F5344CB8AC3E}">
        <p14:creationId xmlns:p14="http://schemas.microsoft.com/office/powerpoint/2010/main" val="130565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12" name="テキスト プレースホルダー 11"/>
          <p:cNvSpPr>
            <a:spLocks noGrp="1"/>
          </p:cNvSpPr>
          <p:nvPr>
            <p:ph type="body" sz="quarter" idx="13"/>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endParaRPr kumimoji="1" lang="ja-JP" altLang="en-US" dirty="0"/>
          </a:p>
        </p:txBody>
      </p:sp>
    </p:spTree>
    <p:extLst>
      <p:ext uri="{BB962C8B-B14F-4D97-AF65-F5344CB8AC3E}">
        <p14:creationId xmlns:p14="http://schemas.microsoft.com/office/powerpoint/2010/main" val="108941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6" name="テキスト プレースホルダー 11"/>
          <p:cNvSpPr>
            <a:spLocks noGrp="1"/>
          </p:cNvSpPr>
          <p:nvPr>
            <p:ph type="body" sz="quarter" idx="13"/>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endParaRPr kumimoji="1" lang="ja-JP" altLang="en-US" dirty="0"/>
          </a:p>
        </p:txBody>
      </p:sp>
    </p:spTree>
    <p:extLst>
      <p:ext uri="{BB962C8B-B14F-4D97-AF65-F5344CB8AC3E}">
        <p14:creationId xmlns:p14="http://schemas.microsoft.com/office/powerpoint/2010/main" val="286521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5" name="テキスト プレースホルダー 11"/>
          <p:cNvSpPr>
            <a:spLocks noGrp="1"/>
          </p:cNvSpPr>
          <p:nvPr>
            <p:ph type="body" sz="quarter" idx="13"/>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endParaRPr kumimoji="1" lang="ja-JP" altLang="en-US" dirty="0"/>
          </a:p>
        </p:txBody>
      </p:sp>
    </p:spTree>
    <p:extLst>
      <p:ext uri="{BB962C8B-B14F-4D97-AF65-F5344CB8AC3E}">
        <p14:creationId xmlns:p14="http://schemas.microsoft.com/office/powerpoint/2010/main" val="351872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8" name="テキスト プレースホルダー 11"/>
          <p:cNvSpPr>
            <a:spLocks noGrp="1"/>
          </p:cNvSpPr>
          <p:nvPr>
            <p:ph type="body" sz="quarter" idx="13"/>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endParaRPr kumimoji="1" lang="ja-JP" altLang="en-US" dirty="0"/>
          </a:p>
        </p:txBody>
      </p:sp>
    </p:spTree>
    <p:extLst>
      <p:ext uri="{BB962C8B-B14F-4D97-AF65-F5344CB8AC3E}">
        <p14:creationId xmlns:p14="http://schemas.microsoft.com/office/powerpoint/2010/main" val="401576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8" name="テキスト プレースホルダー 11"/>
          <p:cNvSpPr>
            <a:spLocks noGrp="1"/>
          </p:cNvSpPr>
          <p:nvPr>
            <p:ph type="body" sz="quarter" idx="13"/>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endParaRPr kumimoji="1" lang="ja-JP" altLang="en-US" dirty="0"/>
          </a:p>
        </p:txBody>
      </p:sp>
    </p:spTree>
    <p:extLst>
      <p:ext uri="{BB962C8B-B14F-4D97-AF65-F5344CB8AC3E}">
        <p14:creationId xmlns:p14="http://schemas.microsoft.com/office/powerpoint/2010/main" val="422351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7" name="テキスト プレースホルダー 11"/>
          <p:cNvSpPr>
            <a:spLocks noGrp="1"/>
          </p:cNvSpPr>
          <p:nvPr>
            <p:ph type="body" sz="quarter" idx="13"/>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endParaRPr kumimoji="1" lang="ja-JP" altLang="en-US" dirty="0"/>
          </a:p>
        </p:txBody>
      </p:sp>
    </p:spTree>
    <p:extLst>
      <p:ext uri="{BB962C8B-B14F-4D97-AF65-F5344CB8AC3E}">
        <p14:creationId xmlns:p14="http://schemas.microsoft.com/office/powerpoint/2010/main" val="178833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0D64F-F1AB-4E5C-963E-DD6795BFADD0}" type="datetimeFigureOut">
              <a:rPr kumimoji="1" lang="ja-JP" altLang="en-US" smtClean="0"/>
              <a:t>2019/10/23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B691A-F6AC-45E9-82FF-CFC2461C17DA}" type="slidenum">
              <a:rPr kumimoji="1" lang="ja-JP" altLang="en-US" smtClean="0"/>
              <a:t>‹#›</a:t>
            </a:fld>
            <a:endParaRPr kumimoji="1" lang="ja-JP" altLang="en-US"/>
          </a:p>
        </p:txBody>
      </p:sp>
    </p:spTree>
    <p:extLst>
      <p:ext uri="{BB962C8B-B14F-4D97-AF65-F5344CB8AC3E}">
        <p14:creationId xmlns:p14="http://schemas.microsoft.com/office/powerpoint/2010/main" val="23191102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p:txBody>
          <a:bodyPr>
            <a:normAutofit/>
          </a:bodyPr>
          <a:lstStyle/>
          <a:p>
            <a:r>
              <a:rPr kumimoji="1" lang="ja-JP" altLang="en-US" dirty="0" smtClean="0">
                <a:latin typeface="ＭＳ Ｐゴシック" panose="020B0600070205080204" pitchFamily="50" charset="-128"/>
                <a:ea typeface="ＭＳ Ｐゴシック" panose="020B0600070205080204" pitchFamily="50" charset="-128"/>
              </a:rPr>
              <a:t>　プログラミングに関する学習活動例</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0" name="角丸四角形 9"/>
          <p:cNvSpPr/>
          <p:nvPr/>
        </p:nvSpPr>
        <p:spPr>
          <a:xfrm>
            <a:off x="301712" y="1553981"/>
            <a:ext cx="11605807" cy="3915025"/>
          </a:xfrm>
          <a:prstGeom prst="roundRect">
            <a:avLst>
              <a:gd name="adj" fmla="val 7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dirty="0">
              <a:solidFill>
                <a:sysClr val="windowText" lastClr="000000"/>
              </a:solidFill>
              <a:latin typeface="ＭＳ Ｐゴシック" panose="020B0600070205080204" pitchFamily="50" charset="-128"/>
            </a:endParaRPr>
          </a:p>
        </p:txBody>
      </p:sp>
      <p:grpSp>
        <p:nvGrpSpPr>
          <p:cNvPr id="7" name="グループ化 6"/>
          <p:cNvGrpSpPr/>
          <p:nvPr/>
        </p:nvGrpSpPr>
        <p:grpSpPr>
          <a:xfrm>
            <a:off x="115220" y="778881"/>
            <a:ext cx="11969204" cy="5890859"/>
            <a:chOff x="132807" y="3696930"/>
            <a:chExt cx="11782269" cy="2869641"/>
          </a:xfrm>
        </p:grpSpPr>
        <p:sp>
          <p:nvSpPr>
            <p:cNvPr id="8" name="角丸四角形 7"/>
            <p:cNvSpPr/>
            <p:nvPr/>
          </p:nvSpPr>
          <p:spPr>
            <a:xfrm>
              <a:off x="132807" y="3696930"/>
              <a:ext cx="11782269" cy="2869641"/>
            </a:xfrm>
            <a:prstGeom prst="roundRect">
              <a:avLst>
                <a:gd name="adj" fmla="val 9771"/>
              </a:avLst>
            </a:prstGeom>
            <a:solidFill>
              <a:srgbClr val="04CFEA"/>
            </a:solidFill>
            <a:ln>
              <a:solidFill>
                <a:srgbClr val="04C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lang="ja-JP" altLang="en-US" sz="3200" dirty="0">
                  <a:effectLst>
                    <a:glow rad="63500">
                      <a:srgbClr val="0315C3">
                        <a:alpha val="40000"/>
                      </a:srgbClr>
                    </a:glow>
                  </a:effectLst>
                </a:rPr>
                <a:t>「小学校プログラミング教育の手引（第二版</a:t>
              </a:r>
              <a:r>
                <a:rPr lang="ja-JP" altLang="en-US" sz="3200" dirty="0" smtClean="0">
                  <a:effectLst>
                    <a:glow rad="63500">
                      <a:srgbClr val="0315C3">
                        <a:alpha val="40000"/>
                      </a:srgbClr>
                    </a:glow>
                  </a:effectLst>
                </a:rPr>
                <a:t>）」</a:t>
              </a:r>
              <a:endParaRPr lang="en-US" altLang="ja-JP" sz="3200" dirty="0" smtClean="0">
                <a:effectLst>
                  <a:glow rad="63500">
                    <a:srgbClr val="0315C3">
                      <a:alpha val="40000"/>
                    </a:srgbClr>
                  </a:glow>
                </a:effectLst>
              </a:endParaRPr>
            </a:p>
            <a:p>
              <a:endParaRPr lang="en-US" altLang="ja-JP" sz="2800" dirty="0" smtClean="0">
                <a:effectLst>
                  <a:glow rad="63500">
                    <a:srgbClr val="0315C3">
                      <a:alpha val="40000"/>
                    </a:srgbClr>
                  </a:glow>
                </a:effectLst>
              </a:endParaRPr>
            </a:p>
            <a:p>
              <a:endParaRPr lang="en-US" altLang="ja-JP" sz="3200" dirty="0">
                <a:effectLst>
                  <a:glow rad="63500">
                    <a:srgbClr val="0315C3">
                      <a:alpha val="40000"/>
                    </a:srgbClr>
                  </a:glow>
                </a:effectLst>
              </a:endParaRPr>
            </a:p>
            <a:p>
              <a:endParaRPr lang="en-US" altLang="ja-JP" sz="3200" dirty="0" smtClean="0">
                <a:effectLst>
                  <a:glow rad="63500">
                    <a:srgbClr val="0315C3">
                      <a:alpha val="40000"/>
                    </a:srgbClr>
                  </a:glow>
                </a:effectLst>
              </a:endParaRPr>
            </a:p>
            <a:p>
              <a:endParaRPr lang="en-US" altLang="ja-JP" sz="3200" dirty="0">
                <a:effectLst>
                  <a:glow rad="63500">
                    <a:srgbClr val="0315C3">
                      <a:alpha val="40000"/>
                    </a:srgbClr>
                  </a:glow>
                </a:effectLst>
              </a:endParaRPr>
            </a:p>
            <a:p>
              <a:endParaRPr lang="en-US" altLang="ja-JP" sz="3200" dirty="0" smtClean="0">
                <a:effectLst>
                  <a:glow rad="63500">
                    <a:srgbClr val="0315C3">
                      <a:alpha val="40000"/>
                    </a:srgbClr>
                  </a:glow>
                </a:effectLst>
              </a:endParaRPr>
            </a:p>
            <a:p>
              <a:endParaRPr lang="en-US" altLang="ja-JP" sz="3200" dirty="0">
                <a:effectLst>
                  <a:glow rad="63500">
                    <a:srgbClr val="0315C3">
                      <a:alpha val="40000"/>
                    </a:srgbClr>
                  </a:glow>
                </a:effectLst>
              </a:endParaRPr>
            </a:p>
            <a:p>
              <a:endParaRPr kumimoji="1" lang="en-US" altLang="ja-JP" sz="2800" dirty="0" smtClean="0"/>
            </a:p>
            <a:p>
              <a:pPr algn="ctr"/>
              <a:endParaRPr lang="en-US" altLang="ja-JP" dirty="0"/>
            </a:p>
            <a:p>
              <a:pPr algn="ctr"/>
              <a:endParaRPr kumimoji="1" lang="en-US" altLang="ja-JP" sz="2800" dirty="0" smtClean="0"/>
            </a:p>
            <a:p>
              <a:pPr algn="ctr"/>
              <a:endParaRPr lang="en-US" altLang="ja-JP" sz="2800" dirty="0"/>
            </a:p>
            <a:p>
              <a:pPr algn="ctr"/>
              <a:endParaRPr kumimoji="1" lang="en-US" altLang="ja-JP" sz="2800" dirty="0" smtClean="0"/>
            </a:p>
            <a:p>
              <a:endParaRPr kumimoji="1" lang="ja-JP" altLang="en-US" dirty="0"/>
            </a:p>
          </p:txBody>
        </p:sp>
        <p:sp>
          <p:nvSpPr>
            <p:cNvPr id="11" name="角丸四角形 10"/>
            <p:cNvSpPr/>
            <p:nvPr/>
          </p:nvSpPr>
          <p:spPr>
            <a:xfrm>
              <a:off x="316386" y="4052320"/>
              <a:ext cx="11438352" cy="2409443"/>
            </a:xfrm>
            <a:prstGeom prst="roundRect">
              <a:avLst>
                <a:gd name="adj" fmla="val 7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chemeClr val="tx1"/>
                </a:buClr>
                <a:buFont typeface="Arial" panose="020B0604020202020204" pitchFamily="34" charset="0"/>
                <a:buChar char="•"/>
              </a:pPr>
              <a:r>
                <a:rPr lang="ja-JP" altLang="en-US" sz="2800" dirty="0" smtClean="0">
                  <a:solidFill>
                    <a:schemeClr val="tx1"/>
                  </a:solidFill>
                </a:rPr>
                <a:t>算数科　・・・  プログラミングを通して、</a:t>
              </a:r>
              <a:r>
                <a:rPr lang="ja-JP" altLang="en-US" sz="2800" u="sng" dirty="0" smtClean="0">
                  <a:solidFill>
                    <a:srgbClr val="FF0000"/>
                  </a:solidFill>
                </a:rPr>
                <a:t>正多角形の意味を基に正多角形</a:t>
              </a:r>
              <a:r>
                <a:rPr lang="en-US" altLang="ja-JP" sz="2800" dirty="0" smtClean="0">
                  <a:solidFill>
                    <a:schemeClr val="tx1"/>
                  </a:solidFill>
                </a:rPr>
                <a:t/>
              </a:r>
              <a:br>
                <a:rPr lang="en-US" altLang="ja-JP" sz="2800" dirty="0" smtClean="0">
                  <a:solidFill>
                    <a:schemeClr val="tx1"/>
                  </a:solidFill>
                </a:rPr>
              </a:br>
              <a:r>
                <a:rPr lang="ja-JP" altLang="en-US" sz="2800" dirty="0" smtClean="0">
                  <a:solidFill>
                    <a:schemeClr val="tx1"/>
                  </a:solidFill>
                </a:rPr>
                <a:t>　　　　　　　　  </a:t>
              </a:r>
              <a:r>
                <a:rPr lang="ja-JP" altLang="en-US" sz="2800" u="sng" dirty="0" smtClean="0">
                  <a:solidFill>
                    <a:srgbClr val="FF0000"/>
                  </a:solidFill>
                </a:rPr>
                <a:t>をかく場面（第５学年）</a:t>
              </a:r>
              <a:endParaRPr lang="en-US" altLang="ja-JP" sz="2800" u="sng" dirty="0" smtClean="0">
                <a:solidFill>
                  <a:srgbClr val="FF0000"/>
                </a:solidFill>
              </a:endParaRPr>
            </a:p>
            <a:p>
              <a:pPr marL="457200" indent="-457200">
                <a:buClr>
                  <a:schemeClr val="tx1"/>
                </a:buClr>
                <a:buFont typeface="Arial" panose="020B0604020202020204" pitchFamily="34" charset="0"/>
                <a:buChar char="•"/>
              </a:pPr>
              <a:r>
                <a:rPr lang="ja-JP" altLang="en-US" sz="2800" dirty="0">
                  <a:solidFill>
                    <a:schemeClr val="tx1"/>
                  </a:solidFill>
                </a:rPr>
                <a:t>理科　　 ・・・　</a:t>
              </a:r>
              <a:r>
                <a:rPr lang="ja-JP" altLang="en-US" sz="2800" dirty="0" smtClean="0">
                  <a:solidFill>
                    <a:schemeClr val="tx1"/>
                  </a:solidFill>
                </a:rPr>
                <a:t>身の回りには</a:t>
              </a:r>
              <a:r>
                <a:rPr lang="ja-JP" altLang="en-US" sz="2800" u="sng" dirty="0" smtClean="0">
                  <a:solidFill>
                    <a:srgbClr val="FF0000"/>
                  </a:solidFill>
                </a:rPr>
                <a:t>電気</a:t>
              </a:r>
              <a:r>
                <a:rPr lang="ja-JP" altLang="en-US" sz="2800" u="sng" dirty="0">
                  <a:solidFill>
                    <a:srgbClr val="FF0000"/>
                  </a:solidFill>
                </a:rPr>
                <a:t>の性質や働きを利用した道具が</a:t>
              </a:r>
              <a:r>
                <a:rPr lang="ja-JP" altLang="en-US" sz="2800" u="sng" dirty="0" smtClean="0">
                  <a:solidFill>
                    <a:srgbClr val="FF0000"/>
                  </a:solidFill>
                </a:rPr>
                <a:t>あること</a:t>
              </a:r>
              <a:r>
                <a:rPr lang="en-US" altLang="ja-JP" sz="2800" dirty="0" smtClean="0">
                  <a:solidFill>
                    <a:schemeClr val="tx1"/>
                  </a:solidFill>
                </a:rPr>
                <a:t/>
              </a:r>
              <a:br>
                <a:rPr lang="en-US" altLang="ja-JP" sz="2800" dirty="0" smtClean="0">
                  <a:solidFill>
                    <a:schemeClr val="tx1"/>
                  </a:solidFill>
                </a:rPr>
              </a:br>
              <a:r>
                <a:rPr lang="ja-JP" altLang="en-US" sz="2800" dirty="0" smtClean="0">
                  <a:solidFill>
                    <a:schemeClr val="tx1"/>
                  </a:solidFill>
                </a:rPr>
                <a:t>　　　　　　　　  </a:t>
              </a:r>
              <a:r>
                <a:rPr lang="ja-JP" altLang="en-US" sz="2800" u="sng" dirty="0" smtClean="0">
                  <a:solidFill>
                    <a:srgbClr val="FF0000"/>
                  </a:solidFill>
                </a:rPr>
                <a:t>等を学習</a:t>
              </a:r>
              <a:r>
                <a:rPr lang="ja-JP" altLang="en-US" sz="2800" u="sng" dirty="0">
                  <a:solidFill>
                    <a:srgbClr val="FF0000"/>
                  </a:solidFill>
                </a:rPr>
                <a:t>する場面（</a:t>
              </a:r>
              <a:r>
                <a:rPr lang="ja-JP" altLang="en-US" sz="2800" u="sng" dirty="0" smtClean="0">
                  <a:solidFill>
                    <a:srgbClr val="FF0000"/>
                  </a:solidFill>
                </a:rPr>
                <a:t>第６学年）</a:t>
              </a:r>
              <a:endParaRPr lang="en-US" altLang="ja-JP" sz="2800" u="sng" dirty="0" smtClean="0">
                <a:solidFill>
                  <a:srgbClr val="FF0000"/>
                </a:solidFill>
              </a:endParaRPr>
            </a:p>
            <a:p>
              <a:pPr marL="457200" indent="-457200">
                <a:buClr>
                  <a:schemeClr val="tx1"/>
                </a:buClr>
                <a:buFont typeface="Arial" panose="020B0604020202020204" pitchFamily="34" charset="0"/>
                <a:buChar char="•"/>
              </a:pPr>
              <a:r>
                <a:rPr lang="ja-JP" altLang="en-US" sz="2800" dirty="0" smtClean="0">
                  <a:solidFill>
                    <a:schemeClr val="tx1"/>
                  </a:solidFill>
                </a:rPr>
                <a:t>音楽科　・・・　様々なリズム・パターンを組み合わせて</a:t>
              </a:r>
              <a:r>
                <a:rPr lang="ja-JP" altLang="en-US" sz="2800" u="sng" dirty="0" smtClean="0">
                  <a:solidFill>
                    <a:srgbClr val="FF0000"/>
                  </a:solidFill>
                </a:rPr>
                <a:t>音楽をつくることを</a:t>
              </a:r>
              <a:r>
                <a:rPr lang="en-US" altLang="ja-JP" sz="2800" u="sng" dirty="0" smtClean="0">
                  <a:solidFill>
                    <a:srgbClr val="FF0000"/>
                  </a:solidFill>
                </a:rPr>
                <a:t/>
              </a:r>
              <a:br>
                <a:rPr lang="en-US" altLang="ja-JP" sz="2800" u="sng" dirty="0" smtClean="0">
                  <a:solidFill>
                    <a:srgbClr val="FF0000"/>
                  </a:solidFill>
                </a:rPr>
              </a:br>
              <a:r>
                <a:rPr lang="ja-JP" altLang="en-US" sz="2800" dirty="0" smtClean="0">
                  <a:solidFill>
                    <a:schemeClr val="tx1"/>
                  </a:solidFill>
                </a:rPr>
                <a:t>　　　　　　　　　</a:t>
              </a:r>
              <a:r>
                <a:rPr lang="ja-JP" altLang="en-US" sz="2800" u="sng" dirty="0" smtClean="0">
                  <a:solidFill>
                    <a:srgbClr val="FF0000"/>
                  </a:solidFill>
                </a:rPr>
                <a:t>学習</a:t>
              </a:r>
              <a:r>
                <a:rPr lang="ja-JP" altLang="en-US" sz="2800" u="sng" dirty="0">
                  <a:solidFill>
                    <a:srgbClr val="FF0000"/>
                  </a:solidFill>
                </a:rPr>
                <a:t>する場面（</a:t>
              </a:r>
              <a:r>
                <a:rPr lang="ja-JP" altLang="en-US" sz="2800" u="sng" dirty="0" smtClean="0">
                  <a:solidFill>
                    <a:srgbClr val="FF0000"/>
                  </a:solidFill>
                </a:rPr>
                <a:t>第３～第６</a:t>
              </a:r>
              <a:r>
                <a:rPr lang="ja-JP" altLang="en-US" sz="2800" u="sng" dirty="0">
                  <a:solidFill>
                    <a:srgbClr val="FF0000"/>
                  </a:solidFill>
                </a:rPr>
                <a:t>学年</a:t>
              </a:r>
              <a:r>
                <a:rPr lang="ja-JP" altLang="en-US" sz="2800" u="sng" dirty="0" smtClean="0">
                  <a:solidFill>
                    <a:srgbClr val="FF0000"/>
                  </a:solidFill>
                </a:rPr>
                <a:t>）</a:t>
              </a:r>
              <a:endParaRPr lang="en-US" altLang="ja-JP" sz="2800" u="sng" dirty="0" smtClean="0">
                <a:solidFill>
                  <a:srgbClr val="FF0000"/>
                </a:solidFill>
              </a:endParaRPr>
            </a:p>
            <a:p>
              <a:pPr marL="457200" indent="-457200">
                <a:buClr>
                  <a:schemeClr val="tx1"/>
                </a:buClr>
                <a:buFont typeface="Arial" panose="020B0604020202020204" pitchFamily="34" charset="0"/>
                <a:buChar char="•"/>
              </a:pPr>
              <a:r>
                <a:rPr lang="ja-JP" altLang="en-US" sz="2800" dirty="0" smtClean="0">
                  <a:solidFill>
                    <a:schemeClr val="tx1"/>
                  </a:solidFill>
                </a:rPr>
                <a:t>社会科</a:t>
              </a:r>
              <a:r>
                <a:rPr lang="ja-JP" altLang="en-US" sz="2800" dirty="0">
                  <a:solidFill>
                    <a:schemeClr val="tx1"/>
                  </a:solidFill>
                </a:rPr>
                <a:t>　</a:t>
              </a:r>
              <a:r>
                <a:rPr lang="ja-JP" altLang="en-US" sz="2800" dirty="0" smtClean="0">
                  <a:solidFill>
                    <a:schemeClr val="tx1"/>
                  </a:solidFill>
                </a:rPr>
                <a:t>・・・　都道府県の特徴を組み合わせて、</a:t>
              </a:r>
              <a:r>
                <a:rPr lang="ja-JP" altLang="en-US" sz="2800" u="sng" dirty="0" smtClean="0">
                  <a:solidFill>
                    <a:srgbClr val="FF0000"/>
                  </a:solidFill>
                </a:rPr>
                <a:t>４７都道府県の名称と</a:t>
              </a:r>
              <a:r>
                <a:rPr lang="en-US" altLang="ja-JP" sz="2800" dirty="0" smtClean="0">
                  <a:solidFill>
                    <a:schemeClr val="tx1"/>
                  </a:solidFill>
                </a:rPr>
                <a:t/>
              </a:r>
              <a:br>
                <a:rPr lang="en-US" altLang="ja-JP" sz="2800" dirty="0" smtClean="0">
                  <a:solidFill>
                    <a:schemeClr val="tx1"/>
                  </a:solidFill>
                </a:rPr>
              </a:br>
              <a:r>
                <a:rPr lang="ja-JP" altLang="en-US" sz="2800" dirty="0" smtClean="0">
                  <a:solidFill>
                    <a:schemeClr val="tx1"/>
                  </a:solidFill>
                </a:rPr>
                <a:t>　　　　　　　　  </a:t>
              </a:r>
              <a:r>
                <a:rPr lang="ja-JP" altLang="en-US" sz="2800" u="sng" dirty="0" smtClean="0">
                  <a:solidFill>
                    <a:srgbClr val="FF0000"/>
                  </a:solidFill>
                </a:rPr>
                <a:t>位置を学習</a:t>
              </a:r>
              <a:r>
                <a:rPr lang="ja-JP" altLang="en-US" sz="2800" u="sng" dirty="0">
                  <a:solidFill>
                    <a:srgbClr val="FF0000"/>
                  </a:solidFill>
                </a:rPr>
                <a:t>する場面（</a:t>
              </a:r>
              <a:r>
                <a:rPr lang="ja-JP" altLang="en-US" sz="2800" u="sng" dirty="0" smtClean="0">
                  <a:solidFill>
                    <a:srgbClr val="FF0000"/>
                  </a:solidFill>
                </a:rPr>
                <a:t>第４学年）</a:t>
              </a:r>
              <a:endParaRPr lang="en-US" altLang="ja-JP" sz="2800" u="sng" dirty="0" smtClean="0">
                <a:solidFill>
                  <a:srgbClr val="FF0000"/>
                </a:solidFill>
              </a:endParaRPr>
            </a:p>
            <a:p>
              <a:pPr marL="457200" indent="-457200">
                <a:buClr>
                  <a:schemeClr val="tx1"/>
                </a:buClr>
                <a:buFont typeface="Arial" panose="020B0604020202020204" pitchFamily="34" charset="0"/>
                <a:buChar char="•"/>
              </a:pPr>
              <a:r>
                <a:rPr lang="ja-JP" altLang="en-US" sz="2800" dirty="0" smtClean="0">
                  <a:solidFill>
                    <a:schemeClr val="tx1"/>
                  </a:solidFill>
                </a:rPr>
                <a:t>家庭科　・・・　自動炊飯器に組み込まれているプログラムを考える活動</a:t>
              </a:r>
              <a:r>
                <a:rPr lang="en-US" altLang="ja-JP" sz="2800" dirty="0" smtClean="0">
                  <a:solidFill>
                    <a:schemeClr val="tx1"/>
                  </a:solidFill>
                </a:rPr>
                <a:t/>
              </a:r>
              <a:br>
                <a:rPr lang="en-US" altLang="ja-JP" sz="2800" dirty="0" smtClean="0">
                  <a:solidFill>
                    <a:schemeClr val="tx1"/>
                  </a:solidFill>
                </a:rPr>
              </a:br>
              <a:r>
                <a:rPr lang="ja-JP" altLang="en-US" sz="2800" dirty="0" smtClean="0">
                  <a:solidFill>
                    <a:schemeClr val="tx1"/>
                  </a:solidFill>
                </a:rPr>
                <a:t>　　　　　　　　　を通して、</a:t>
              </a:r>
              <a:r>
                <a:rPr lang="ja-JP" altLang="en-US" sz="2800" u="sng" dirty="0" smtClean="0">
                  <a:solidFill>
                    <a:srgbClr val="FF0000"/>
                  </a:solidFill>
                </a:rPr>
                <a:t>炊飯について学習</a:t>
              </a:r>
              <a:r>
                <a:rPr lang="ja-JP" altLang="en-US" sz="2800" u="sng" dirty="0">
                  <a:solidFill>
                    <a:srgbClr val="FF0000"/>
                  </a:solidFill>
                </a:rPr>
                <a:t>する場面（</a:t>
              </a:r>
              <a:r>
                <a:rPr lang="ja-JP" altLang="en-US" sz="2800" u="sng" dirty="0" smtClean="0">
                  <a:solidFill>
                    <a:srgbClr val="FF0000"/>
                  </a:solidFill>
                </a:rPr>
                <a:t>第６学年）</a:t>
              </a:r>
              <a:endParaRPr lang="en-US" altLang="ja-JP" sz="2800" u="sng" dirty="0" smtClean="0">
                <a:solidFill>
                  <a:srgbClr val="FF0000"/>
                </a:solidFill>
              </a:endParaRPr>
            </a:p>
            <a:p>
              <a:pPr marL="457200" indent="-457200">
                <a:buClr>
                  <a:schemeClr val="tx1"/>
                </a:buClr>
                <a:buFont typeface="Arial" panose="020B0604020202020204" pitchFamily="34" charset="0"/>
                <a:buChar char="•"/>
              </a:pPr>
              <a:r>
                <a:rPr lang="ja-JP" altLang="en-US" sz="2800" dirty="0">
                  <a:solidFill>
                    <a:schemeClr val="tx1"/>
                  </a:solidFill>
                </a:rPr>
                <a:t>総合的</a:t>
              </a:r>
              <a:r>
                <a:rPr lang="ja-JP" altLang="en-US" sz="2800" dirty="0" smtClean="0">
                  <a:solidFill>
                    <a:schemeClr val="tx1"/>
                  </a:solidFill>
                </a:rPr>
                <a:t>な学習の時間　・・・　</a:t>
              </a:r>
              <a:r>
                <a:rPr lang="ja-JP" altLang="en-US" sz="2800" u="sng" dirty="0" smtClean="0">
                  <a:solidFill>
                    <a:srgbClr val="FF0000"/>
                  </a:solidFill>
                </a:rPr>
                <a:t>探究課題として学習する場面</a:t>
              </a:r>
              <a:endParaRPr lang="en-US" altLang="ja-JP" sz="2800" u="sng" dirty="0">
                <a:solidFill>
                  <a:srgbClr val="FF0000"/>
                </a:solidFill>
              </a:endParaRPr>
            </a:p>
          </p:txBody>
        </p:sp>
      </p:grpSp>
    </p:spTree>
    <p:extLst>
      <p:ext uri="{BB962C8B-B14F-4D97-AF65-F5344CB8AC3E}">
        <p14:creationId xmlns:p14="http://schemas.microsoft.com/office/powerpoint/2010/main" val="233341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p:txBody>
          <a:bodyPr>
            <a:normAutofit/>
          </a:bodyPr>
          <a:lstStyle/>
          <a:p>
            <a:r>
              <a:rPr kumimoji="1" lang="ja-JP" altLang="en-US" dirty="0" smtClean="0">
                <a:latin typeface="ＭＳ Ｐゴシック" panose="020B0600070205080204" pitchFamily="50" charset="-128"/>
                <a:ea typeface="ＭＳ Ｐゴシック" panose="020B0600070205080204" pitchFamily="50" charset="-128"/>
              </a:rPr>
              <a:t>　プログラミング教育の進め方</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0" name="角丸四角形 9"/>
          <p:cNvSpPr/>
          <p:nvPr/>
        </p:nvSpPr>
        <p:spPr>
          <a:xfrm>
            <a:off x="487680" y="5212081"/>
            <a:ext cx="11247119" cy="1254844"/>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bg1"/>
                </a:solidFill>
              </a:rPr>
              <a:t>　</a:t>
            </a:r>
            <a:r>
              <a:rPr lang="ja-JP" altLang="en-US" sz="3200" dirty="0" smtClean="0">
                <a:solidFill>
                  <a:schemeClr val="bg1"/>
                </a:solidFill>
              </a:rPr>
              <a:t>各教科の学習内容に照らし合わせながらアイデアを出したり、</a:t>
            </a:r>
            <a:r>
              <a:rPr lang="en-US" altLang="ja-JP" sz="3200" dirty="0" smtClean="0">
                <a:solidFill>
                  <a:schemeClr val="bg1"/>
                </a:solidFill>
              </a:rPr>
              <a:t/>
            </a:r>
            <a:br>
              <a:rPr lang="en-US" altLang="ja-JP" sz="3200" dirty="0" smtClean="0">
                <a:solidFill>
                  <a:schemeClr val="bg1"/>
                </a:solidFill>
              </a:rPr>
            </a:br>
            <a:r>
              <a:rPr lang="ja-JP" altLang="en-US" sz="3200" dirty="0" smtClean="0">
                <a:solidFill>
                  <a:schemeClr val="bg1"/>
                </a:solidFill>
              </a:rPr>
              <a:t>　イメージを膨らませたりして授業を行う。　</a:t>
            </a:r>
            <a:endParaRPr kumimoji="1" lang="ja-JP" altLang="en-US" sz="3200" dirty="0">
              <a:solidFill>
                <a:schemeClr val="bg1"/>
              </a:solidFill>
            </a:endParaRPr>
          </a:p>
        </p:txBody>
      </p:sp>
      <p:sp>
        <p:nvSpPr>
          <p:cNvPr id="6" name="角丸四角形 5"/>
          <p:cNvSpPr/>
          <p:nvPr/>
        </p:nvSpPr>
        <p:spPr>
          <a:xfrm>
            <a:off x="190498" y="871905"/>
            <a:ext cx="11811001" cy="4218255"/>
          </a:xfrm>
          <a:prstGeom prst="roundRect">
            <a:avLst>
              <a:gd name="adj" fmla="val 9771"/>
            </a:avLst>
          </a:prstGeom>
          <a:solidFill>
            <a:srgbClr val="04CFEA"/>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kumimoji="1" lang="ja-JP" altLang="en-US" sz="3200" dirty="0" smtClean="0">
                <a:effectLst>
                  <a:glow rad="63500">
                    <a:srgbClr val="0315C3">
                      <a:alpha val="40000"/>
                    </a:srgbClr>
                  </a:glow>
                </a:effectLst>
              </a:rPr>
              <a:t>「小学校プログラミング教育ポータル」</a:t>
            </a:r>
            <a:r>
              <a:rPr kumimoji="1" lang="ja-JP" altLang="en-US" sz="2800" dirty="0" smtClean="0">
                <a:effectLst>
                  <a:glow rad="63500">
                    <a:srgbClr val="0315C3">
                      <a:alpha val="40000"/>
                    </a:srgbClr>
                  </a:glow>
                </a:effectLst>
              </a:rPr>
              <a:t>（未来の学びコンソーシアム）</a:t>
            </a:r>
            <a:endParaRPr lang="en-US" altLang="ja-JP" sz="2800" dirty="0"/>
          </a:p>
          <a:p>
            <a:pPr algn="ctr"/>
            <a:endParaRPr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endParaRPr kumimoji="1" lang="ja-JP" altLang="en-US" dirty="0"/>
          </a:p>
        </p:txBody>
      </p:sp>
      <p:sp>
        <p:nvSpPr>
          <p:cNvPr id="7" name="角丸四角形 6"/>
          <p:cNvSpPr/>
          <p:nvPr/>
        </p:nvSpPr>
        <p:spPr>
          <a:xfrm>
            <a:off x="449033" y="1706880"/>
            <a:ext cx="11148607" cy="3107961"/>
          </a:xfrm>
          <a:prstGeom prst="roundRect">
            <a:avLst>
              <a:gd name="adj" fmla="val 7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latin typeface="ＭＳ Ｐゴシック" panose="020B0600070205080204" pitchFamily="50" charset="-128"/>
              </a:rPr>
              <a:t>＜掲載内容＞</a:t>
            </a:r>
            <a:endParaRPr lang="en-US" altLang="ja-JP" sz="2800" dirty="0">
              <a:solidFill>
                <a:sysClr val="windowText" lastClr="000000"/>
              </a:solidFill>
              <a:latin typeface="ＭＳ Ｐゴシック" panose="020B0600070205080204" pitchFamily="50" charset="-128"/>
            </a:endParaRPr>
          </a:p>
          <a:p>
            <a:endParaRPr lang="en-US" altLang="ja-JP" sz="1600" dirty="0">
              <a:solidFill>
                <a:sysClr val="windowText" lastClr="000000"/>
              </a:solidFill>
              <a:latin typeface="ＭＳ Ｐゴシック" panose="020B0600070205080204" pitchFamily="50" charset="-128"/>
            </a:endParaRPr>
          </a:p>
          <a:p>
            <a:pPr marL="285750" indent="-285750">
              <a:buFont typeface="Arial" panose="020B0604020202020204" pitchFamily="34" charset="0"/>
              <a:buChar char="•"/>
            </a:pPr>
            <a:r>
              <a:rPr lang="ja-JP" altLang="en-US" sz="2800" dirty="0">
                <a:solidFill>
                  <a:sysClr val="windowText" lastClr="000000"/>
                </a:solidFill>
                <a:latin typeface="ＭＳ Ｐゴシック" panose="020B0600070205080204" pitchFamily="50" charset="-128"/>
              </a:rPr>
              <a:t>プログラミングに関する学習活動</a:t>
            </a:r>
            <a:r>
              <a:rPr lang="ja-JP" altLang="en-US" sz="2800" dirty="0" smtClean="0">
                <a:solidFill>
                  <a:sysClr val="windowText" lastClr="000000"/>
                </a:solidFill>
                <a:latin typeface="ＭＳ Ｐゴシック" panose="020B0600070205080204" pitchFamily="50" charset="-128"/>
              </a:rPr>
              <a:t>の事例</a:t>
            </a:r>
            <a:endParaRPr lang="en-US" altLang="ja-JP" sz="2800" dirty="0">
              <a:solidFill>
                <a:sysClr val="windowText" lastClr="000000"/>
              </a:solidFill>
              <a:latin typeface="ＭＳ Ｐゴシック" panose="020B0600070205080204" pitchFamily="50" charset="-128"/>
            </a:endParaRPr>
          </a:p>
          <a:p>
            <a:pPr marL="285750" indent="-285750">
              <a:buFont typeface="Arial" panose="020B0604020202020204" pitchFamily="34" charset="0"/>
              <a:buChar char="•"/>
            </a:pPr>
            <a:endParaRPr lang="en-US" altLang="ja-JP" sz="1600" dirty="0">
              <a:solidFill>
                <a:sysClr val="windowText" lastClr="000000"/>
              </a:solidFill>
              <a:latin typeface="ＭＳ Ｐゴシック" panose="020B0600070205080204" pitchFamily="50" charset="-128"/>
            </a:endParaRPr>
          </a:p>
          <a:p>
            <a:pPr marL="285750" indent="-285750">
              <a:buFont typeface="Arial" panose="020B0604020202020204" pitchFamily="34" charset="0"/>
              <a:buChar char="•"/>
            </a:pPr>
            <a:r>
              <a:rPr lang="ja-JP" altLang="en-US" sz="2800" dirty="0">
                <a:solidFill>
                  <a:sysClr val="windowText" lastClr="000000"/>
                </a:solidFill>
                <a:latin typeface="ＭＳ Ｐゴシック" panose="020B0600070205080204" pitchFamily="50" charset="-128"/>
              </a:rPr>
              <a:t>教科におけるプログラミング教育について（インタビュー）</a:t>
            </a:r>
            <a:endParaRPr lang="en-US" altLang="ja-JP" sz="2800" dirty="0">
              <a:solidFill>
                <a:sysClr val="windowText" lastClr="000000"/>
              </a:solidFill>
              <a:latin typeface="ＭＳ Ｐゴシック" panose="020B0600070205080204" pitchFamily="50" charset="-128"/>
            </a:endParaRPr>
          </a:p>
          <a:p>
            <a:pPr marL="285750" indent="-285750">
              <a:buFont typeface="Arial" panose="020B0604020202020204" pitchFamily="34" charset="0"/>
              <a:buChar char="•"/>
            </a:pPr>
            <a:endParaRPr lang="en-US" altLang="ja-JP" sz="1600" dirty="0">
              <a:solidFill>
                <a:sysClr val="windowText" lastClr="000000"/>
              </a:solidFill>
              <a:latin typeface="ＭＳ Ｐゴシック" panose="020B0600070205080204" pitchFamily="50" charset="-128"/>
            </a:endParaRPr>
          </a:p>
          <a:p>
            <a:pPr marL="285750" indent="-285750">
              <a:buFont typeface="Arial" panose="020B0604020202020204" pitchFamily="34" charset="0"/>
              <a:buChar char="•"/>
            </a:pPr>
            <a:r>
              <a:rPr lang="ja-JP" altLang="en-US" sz="2800" dirty="0">
                <a:solidFill>
                  <a:sysClr val="windowText" lastClr="000000"/>
                </a:solidFill>
                <a:latin typeface="ＭＳ Ｐゴシック" panose="020B0600070205080204" pitchFamily="50" charset="-128"/>
              </a:rPr>
              <a:t>プログラミング教材の紹介</a:t>
            </a:r>
            <a:endParaRPr lang="en-US" altLang="ja-JP" sz="2800" dirty="0">
              <a:solidFill>
                <a:sysClr val="windowText" lastClr="000000"/>
              </a:solidFill>
              <a:latin typeface="ＭＳ Ｐゴシック" panose="020B0600070205080204" pitchFamily="50" charset="-128"/>
            </a:endParaRPr>
          </a:p>
        </p:txBody>
      </p:sp>
    </p:spTree>
    <p:extLst>
      <p:ext uri="{BB962C8B-B14F-4D97-AF65-F5344CB8AC3E}">
        <p14:creationId xmlns:p14="http://schemas.microsoft.com/office/powerpoint/2010/main" val="254650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p:txBody>
          <a:bodyPr>
            <a:normAutofit/>
          </a:bodyPr>
          <a:lstStyle/>
          <a:p>
            <a:r>
              <a:rPr kumimoji="1" lang="ja-JP" altLang="en-US" dirty="0" smtClean="0">
                <a:latin typeface="ＭＳ Ｐゴシック" panose="020B0600070205080204" pitchFamily="50" charset="-128"/>
                <a:ea typeface="ＭＳ Ｐゴシック" panose="020B0600070205080204" pitchFamily="50" charset="-128"/>
              </a:rPr>
              <a:t>　プログラミング教育の進め方</a:t>
            </a:r>
            <a:endParaRPr kumimoji="1" lang="ja-JP" altLang="en-US" dirty="0">
              <a:latin typeface="ＭＳ Ｐゴシック" panose="020B0600070205080204" pitchFamily="50" charset="-128"/>
              <a:ea typeface="ＭＳ Ｐゴシック" panose="020B0600070205080204" pitchFamily="50" charset="-128"/>
            </a:endParaRPr>
          </a:p>
        </p:txBody>
      </p:sp>
      <p:grpSp>
        <p:nvGrpSpPr>
          <p:cNvPr id="12" name="グループ化 11"/>
          <p:cNvGrpSpPr/>
          <p:nvPr/>
        </p:nvGrpSpPr>
        <p:grpSpPr>
          <a:xfrm>
            <a:off x="770595" y="1015677"/>
            <a:ext cx="10704003" cy="758592"/>
            <a:chOff x="832686" y="4199425"/>
            <a:chExt cx="10895524" cy="1199838"/>
          </a:xfrm>
        </p:grpSpPr>
        <p:sp>
          <p:nvSpPr>
            <p:cNvPr id="13" name="正方形/長方形 12"/>
            <p:cNvSpPr/>
            <p:nvPr/>
          </p:nvSpPr>
          <p:spPr>
            <a:xfrm>
              <a:off x="832686" y="4199427"/>
              <a:ext cx="10895524" cy="1199836"/>
            </a:xfrm>
            <a:prstGeom prst="rect">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14" name="テキスト ボックス 13"/>
            <p:cNvSpPr txBox="1"/>
            <p:nvPr/>
          </p:nvSpPr>
          <p:spPr>
            <a:xfrm>
              <a:off x="925773" y="4199425"/>
              <a:ext cx="10568350" cy="11998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370" tIns="71120" rIns="71120" bIns="71120" numCol="1" spcCol="1270" anchor="ctr" anchorCtr="0">
              <a:noAutofit/>
            </a:bodyPr>
            <a:lstStyle/>
            <a:p>
              <a:pPr lvl="0" algn="l" defTabSz="1244600">
                <a:lnSpc>
                  <a:spcPct val="90000"/>
                </a:lnSpc>
                <a:spcBef>
                  <a:spcPct val="0"/>
                </a:spcBef>
                <a:spcAft>
                  <a:spcPct val="35000"/>
                </a:spcAft>
              </a:pPr>
              <a:r>
                <a:rPr kumimoji="1" lang="en-US" altLang="ja-JP" sz="2800" kern="1200" dirty="0" smtClean="0"/>
                <a:t>STEP</a:t>
              </a:r>
              <a:r>
                <a:rPr kumimoji="1" lang="ja-JP" altLang="en-US" sz="2800" kern="1200" dirty="0" smtClean="0"/>
                <a:t>３　授業実践を繰り返してノウハウを蓄積しましょう</a:t>
              </a:r>
              <a:r>
                <a:rPr lang="ja-JP" altLang="en-US" sz="2800" dirty="0"/>
                <a:t>。</a:t>
              </a:r>
              <a:endParaRPr kumimoji="1" lang="en-US" altLang="ja-JP" sz="2800" kern="1200" dirty="0" smtClean="0"/>
            </a:p>
          </p:txBody>
        </p:sp>
      </p:grpSp>
      <p:sp>
        <p:nvSpPr>
          <p:cNvPr id="11" name="楕円 10"/>
          <p:cNvSpPr/>
          <p:nvPr/>
        </p:nvSpPr>
        <p:spPr>
          <a:xfrm>
            <a:off x="140249" y="714351"/>
            <a:ext cx="1260692" cy="1260692"/>
          </a:xfrm>
          <a:prstGeom prst="ellipse">
            <a:avLst/>
          </a:prstGeom>
          <a:blipFill rotWithShape="0">
            <a:blip r:embed="rId3"/>
            <a:stretch>
              <a:fillRect/>
            </a:stretch>
          </a:blipFill>
        </p:spPr>
        <p:style>
          <a:lnRef idx="2">
            <a:schemeClr val="accent5">
              <a:hueOff val="-7353344"/>
              <a:satOff val="-10228"/>
              <a:lumOff val="-3922"/>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aphicFrame>
        <p:nvGraphicFramePr>
          <p:cNvPr id="17" name="図表 16"/>
          <p:cNvGraphicFramePr/>
          <p:nvPr>
            <p:extLst>
              <p:ext uri="{D42A27DB-BD31-4B8C-83A1-F6EECF244321}">
                <p14:modId xmlns:p14="http://schemas.microsoft.com/office/powerpoint/2010/main" val="4106547784"/>
              </p:ext>
            </p:extLst>
          </p:nvPr>
        </p:nvGraphicFramePr>
        <p:xfrm>
          <a:off x="1062233" y="1774268"/>
          <a:ext cx="9982206" cy="4352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角丸四角形 17"/>
          <p:cNvSpPr/>
          <p:nvPr/>
        </p:nvSpPr>
        <p:spPr>
          <a:xfrm>
            <a:off x="816326" y="5805375"/>
            <a:ext cx="10871285" cy="80878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bg1"/>
                </a:solidFill>
              </a:rPr>
              <a:t>　</a:t>
            </a:r>
            <a:r>
              <a:rPr lang="ja-JP" altLang="en-US" sz="3200" dirty="0" smtClean="0">
                <a:solidFill>
                  <a:schemeClr val="bg1"/>
                </a:solidFill>
              </a:rPr>
              <a:t>授業研修会等で成果や課題を共有して、質の向上を図る。</a:t>
            </a:r>
            <a:endParaRPr kumimoji="1" lang="ja-JP" altLang="en-US" sz="3200" dirty="0">
              <a:solidFill>
                <a:schemeClr val="bg1"/>
              </a:solidFill>
            </a:endParaRPr>
          </a:p>
        </p:txBody>
      </p:sp>
    </p:spTree>
    <p:extLst>
      <p:ext uri="{BB962C8B-B14F-4D97-AF65-F5344CB8AC3E}">
        <p14:creationId xmlns:p14="http://schemas.microsoft.com/office/powerpoint/2010/main" val="347863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4937"/>
            <a:ext cx="12192000" cy="3660631"/>
          </a:xfrm>
          <a:prstGeom prst="rect">
            <a:avLst/>
          </a:prstGeom>
        </p:spPr>
      </p:pic>
      <p:sp>
        <p:nvSpPr>
          <p:cNvPr id="6" name="テキスト ボックス 5"/>
          <p:cNvSpPr txBox="1"/>
          <p:nvPr/>
        </p:nvSpPr>
        <p:spPr>
          <a:xfrm>
            <a:off x="5125453" y="5864192"/>
            <a:ext cx="6858000" cy="584775"/>
          </a:xfrm>
          <a:prstGeom prst="rect">
            <a:avLst/>
          </a:prstGeom>
          <a:noFill/>
        </p:spPr>
        <p:txBody>
          <a:bodyPr wrap="square" rtlCol="0">
            <a:spAutoFit/>
          </a:bodyPr>
          <a:lstStyle/>
          <a:p>
            <a:r>
              <a:rPr kumimoji="1" lang="ja-JP" altLang="en-US" sz="3200" dirty="0" smtClean="0"/>
              <a:t>愛媛県総合教育センター　情報教育室</a:t>
            </a:r>
            <a:endParaRPr kumimoji="1" lang="ja-JP" altLang="en-US" sz="3200" dirty="0"/>
          </a:p>
        </p:txBody>
      </p:sp>
      <p:sp>
        <p:nvSpPr>
          <p:cNvPr id="7" name="タイトル 1"/>
          <p:cNvSpPr>
            <a:spLocks noGrp="1"/>
          </p:cNvSpPr>
          <p:nvPr>
            <p:ph type="ctrTitle"/>
          </p:nvPr>
        </p:nvSpPr>
        <p:spPr>
          <a:xfrm>
            <a:off x="221022" y="374683"/>
            <a:ext cx="9144000" cy="1265798"/>
          </a:xfrm>
        </p:spPr>
        <p:txBody>
          <a:bodyPr>
            <a:normAutofit/>
          </a:bodyPr>
          <a:lstStyle/>
          <a:p>
            <a:r>
              <a:rPr kumimoji="1" lang="ja-JP" altLang="en-US" sz="4400" smtClean="0"/>
              <a:t>小学校におけるプログラミング</a:t>
            </a:r>
            <a:r>
              <a:rPr kumimoji="1" lang="ja-JP" altLang="en-US" sz="4400" dirty="0" smtClean="0"/>
              <a:t>教育</a:t>
            </a:r>
            <a:endParaRPr kumimoji="1" lang="ja-JP" altLang="en-US" sz="4400" dirty="0"/>
          </a:p>
        </p:txBody>
      </p:sp>
    </p:spTree>
    <p:extLst>
      <p:ext uri="{BB962C8B-B14F-4D97-AF65-F5344CB8AC3E}">
        <p14:creationId xmlns:p14="http://schemas.microsoft.com/office/powerpoint/2010/main" val="670872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p:txBody>
          <a:bodyPr>
            <a:normAutofit/>
          </a:bodyPr>
          <a:lstStyle/>
          <a:p>
            <a:r>
              <a:rPr kumimoji="1" lang="ja-JP" altLang="en-US" dirty="0" smtClean="0">
                <a:latin typeface="ＭＳ Ｐゴシック" panose="020B0600070205080204" pitchFamily="50" charset="-128"/>
                <a:ea typeface="ＭＳ Ｐゴシック" panose="020B0600070205080204" pitchFamily="50" charset="-128"/>
              </a:rPr>
              <a:t>　カリキュラムマネジメントを通じたプログラミング教育の実施</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204865" y="743599"/>
            <a:ext cx="11782269" cy="5956459"/>
          </a:xfrm>
          <a:prstGeom prst="roundRect">
            <a:avLst>
              <a:gd name="adj" fmla="val 9771"/>
            </a:avLst>
          </a:prstGeom>
          <a:solidFill>
            <a:srgbClr val="04CFEA"/>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kumimoji="1" lang="ja-JP" altLang="en-US" sz="3200" dirty="0" smtClean="0">
                <a:effectLst>
                  <a:glow rad="63500">
                    <a:srgbClr val="0315C3">
                      <a:alpha val="40000"/>
                    </a:srgbClr>
                  </a:glow>
                </a:effectLst>
              </a:rPr>
              <a:t>プログラミング教育のねらいを実現するための手順（例）</a:t>
            </a:r>
            <a:endParaRPr kumimoji="1" lang="en-US" altLang="ja-JP" sz="2800" dirty="0" smtClean="0">
              <a:effectLst>
                <a:glow rad="63500">
                  <a:srgbClr val="0315C3">
                    <a:alpha val="40000"/>
                  </a:srgbClr>
                </a:glow>
              </a:effectLst>
            </a:endParaRPr>
          </a:p>
          <a:p>
            <a:pPr algn="ctr"/>
            <a:endParaRPr lang="en-US" altLang="ja-JP" sz="2800" dirty="0"/>
          </a:p>
          <a:p>
            <a:pPr algn="ctr"/>
            <a:endParaRPr kumimoji="1" lang="en-US" altLang="ja-JP" sz="2800" dirty="0" smtClean="0"/>
          </a:p>
          <a:p>
            <a:pPr algn="ctr"/>
            <a:endParaRPr lang="en-US" altLang="ja-JP" sz="2800" dirty="0" smtClean="0"/>
          </a:p>
          <a:p>
            <a:pPr algn="ctr"/>
            <a:endParaRPr lang="en-US" altLang="ja-JP" sz="2800" dirty="0"/>
          </a:p>
          <a:p>
            <a:pPr algn="ctr"/>
            <a:endParaRPr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endParaRPr kumimoji="1" lang="ja-JP" altLang="en-US" dirty="0"/>
          </a:p>
        </p:txBody>
      </p:sp>
      <p:sp>
        <p:nvSpPr>
          <p:cNvPr id="8" name="角丸四角形 7"/>
          <p:cNvSpPr/>
          <p:nvPr/>
        </p:nvSpPr>
        <p:spPr>
          <a:xfrm>
            <a:off x="336884" y="1537140"/>
            <a:ext cx="11502190" cy="756000"/>
          </a:xfrm>
          <a:prstGeom prst="roundRect">
            <a:avLst>
              <a:gd name="adj" fmla="val 7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1"/>
              </a:buClr>
            </a:pPr>
            <a:r>
              <a:rPr lang="ja-JP" altLang="en-US" sz="2800" dirty="0">
                <a:solidFill>
                  <a:schemeClr val="tx1"/>
                </a:solidFill>
              </a:rPr>
              <a:t> </a:t>
            </a:r>
            <a:r>
              <a:rPr lang="ja-JP" altLang="en-US" sz="2800" dirty="0" smtClean="0">
                <a:solidFill>
                  <a:schemeClr val="tx1"/>
                </a:solidFill>
              </a:rPr>
              <a:t>プログラミングによって</a:t>
            </a:r>
            <a:r>
              <a:rPr lang="ja-JP" altLang="en-US" sz="2800" u="sng" dirty="0" smtClean="0">
                <a:solidFill>
                  <a:srgbClr val="FF0000"/>
                </a:solidFill>
              </a:rPr>
              <a:t>育てたい力</a:t>
            </a:r>
            <a:r>
              <a:rPr lang="ja-JP" altLang="en-US" sz="2800" dirty="0" smtClean="0">
                <a:solidFill>
                  <a:schemeClr val="tx1"/>
                </a:solidFill>
              </a:rPr>
              <a:t>を明らかにする。</a:t>
            </a:r>
            <a:endParaRPr lang="en-US" altLang="ja-JP" sz="2800" dirty="0">
              <a:solidFill>
                <a:schemeClr val="tx1"/>
              </a:solidFill>
            </a:endParaRPr>
          </a:p>
        </p:txBody>
      </p:sp>
      <p:sp>
        <p:nvSpPr>
          <p:cNvPr id="10" name="角丸四角形 9"/>
          <p:cNvSpPr/>
          <p:nvPr/>
        </p:nvSpPr>
        <p:spPr>
          <a:xfrm>
            <a:off x="344904" y="5501453"/>
            <a:ext cx="11502190" cy="756000"/>
          </a:xfrm>
          <a:prstGeom prst="roundRect">
            <a:avLst>
              <a:gd name="adj" fmla="val 7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1"/>
              </a:buClr>
            </a:pPr>
            <a:r>
              <a:rPr lang="ja-JP" altLang="en-US" sz="2800" dirty="0">
                <a:solidFill>
                  <a:schemeClr val="tx1"/>
                </a:solidFill>
              </a:rPr>
              <a:t> </a:t>
            </a:r>
            <a:r>
              <a:rPr lang="ja-JP" altLang="en-US" sz="2800" dirty="0" smtClean="0">
                <a:solidFill>
                  <a:schemeClr val="tx1"/>
                </a:solidFill>
              </a:rPr>
              <a:t>育てたい力や指導内容の配列などを</a:t>
            </a:r>
            <a:r>
              <a:rPr lang="ja-JP" altLang="en-US" sz="2800" u="sng" dirty="0" smtClean="0">
                <a:solidFill>
                  <a:srgbClr val="FF0000"/>
                </a:solidFill>
              </a:rPr>
              <a:t>見直す</a:t>
            </a:r>
            <a:r>
              <a:rPr lang="ja-JP" altLang="en-US" sz="2800" dirty="0" smtClean="0">
                <a:solidFill>
                  <a:schemeClr val="tx1"/>
                </a:solidFill>
              </a:rPr>
              <a:t>。</a:t>
            </a:r>
            <a:endParaRPr lang="en-US" altLang="ja-JP" sz="2800" dirty="0">
              <a:solidFill>
                <a:schemeClr val="tx1"/>
              </a:solidFill>
            </a:endParaRPr>
          </a:p>
        </p:txBody>
      </p:sp>
      <p:sp>
        <p:nvSpPr>
          <p:cNvPr id="11" name="角丸四角形 10"/>
          <p:cNvSpPr/>
          <p:nvPr/>
        </p:nvSpPr>
        <p:spPr>
          <a:xfrm>
            <a:off x="344904" y="2866203"/>
            <a:ext cx="11502190" cy="756000"/>
          </a:xfrm>
          <a:prstGeom prst="roundRect">
            <a:avLst>
              <a:gd name="adj" fmla="val 7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1"/>
              </a:buClr>
            </a:pPr>
            <a:r>
              <a:rPr lang="ja-JP" altLang="en-US" sz="2800" dirty="0">
                <a:solidFill>
                  <a:schemeClr val="tx1"/>
                </a:solidFill>
              </a:rPr>
              <a:t> </a:t>
            </a:r>
            <a:r>
              <a:rPr lang="ja-JP" altLang="en-US" sz="2800" dirty="0" smtClean="0">
                <a:solidFill>
                  <a:schemeClr val="tx1"/>
                </a:solidFill>
              </a:rPr>
              <a:t>必要な指導内容を</a:t>
            </a:r>
            <a:r>
              <a:rPr lang="ja-JP" altLang="en-US" sz="2800" u="sng" dirty="0" smtClean="0">
                <a:solidFill>
                  <a:srgbClr val="FF0000"/>
                </a:solidFill>
              </a:rPr>
              <a:t>教科横断的</a:t>
            </a:r>
            <a:r>
              <a:rPr lang="ja-JP" altLang="en-US" sz="2800" dirty="0" smtClean="0">
                <a:solidFill>
                  <a:schemeClr val="tx1"/>
                </a:solidFill>
              </a:rPr>
              <a:t>に配置する。</a:t>
            </a:r>
            <a:endParaRPr lang="en-US" altLang="ja-JP" sz="2800" dirty="0">
              <a:solidFill>
                <a:schemeClr val="tx1"/>
              </a:solidFill>
            </a:endParaRPr>
          </a:p>
        </p:txBody>
      </p:sp>
      <p:sp>
        <p:nvSpPr>
          <p:cNvPr id="12" name="角丸四角形 11"/>
          <p:cNvSpPr/>
          <p:nvPr/>
        </p:nvSpPr>
        <p:spPr>
          <a:xfrm>
            <a:off x="344904" y="4196169"/>
            <a:ext cx="11502190" cy="756000"/>
          </a:xfrm>
          <a:prstGeom prst="roundRect">
            <a:avLst>
              <a:gd name="adj" fmla="val 7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1"/>
              </a:buClr>
            </a:pPr>
            <a:r>
              <a:rPr lang="ja-JP" altLang="en-US" sz="2800" dirty="0">
                <a:solidFill>
                  <a:schemeClr val="tx1"/>
                </a:solidFill>
              </a:rPr>
              <a:t> </a:t>
            </a:r>
            <a:r>
              <a:rPr lang="ja-JP" altLang="en-US" sz="2800" dirty="0" smtClean="0">
                <a:solidFill>
                  <a:schemeClr val="tx1"/>
                </a:solidFill>
              </a:rPr>
              <a:t>学校外との連携・協力など、</a:t>
            </a:r>
            <a:r>
              <a:rPr lang="ja-JP" altLang="en-US" sz="2800" u="sng" dirty="0" smtClean="0">
                <a:solidFill>
                  <a:srgbClr val="FF0000"/>
                </a:solidFill>
              </a:rPr>
              <a:t>計画的・組織的</a:t>
            </a:r>
            <a:r>
              <a:rPr lang="ja-JP" altLang="en-US" sz="2800" dirty="0" smtClean="0">
                <a:solidFill>
                  <a:schemeClr val="tx1"/>
                </a:solidFill>
              </a:rPr>
              <a:t>に取り組む。</a:t>
            </a:r>
            <a:endParaRPr lang="en-US" altLang="ja-JP" sz="2800" dirty="0">
              <a:solidFill>
                <a:schemeClr val="tx1"/>
              </a:solidFill>
            </a:endParaRPr>
          </a:p>
        </p:txBody>
      </p:sp>
      <p:sp>
        <p:nvSpPr>
          <p:cNvPr id="14" name="右矢印 13"/>
          <p:cNvSpPr/>
          <p:nvPr/>
        </p:nvSpPr>
        <p:spPr>
          <a:xfrm rot="5400000">
            <a:off x="5034784" y="2177277"/>
            <a:ext cx="540000" cy="7920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右矢印 14"/>
          <p:cNvSpPr/>
          <p:nvPr/>
        </p:nvSpPr>
        <p:spPr>
          <a:xfrm rot="5400000">
            <a:off x="5034784" y="3499029"/>
            <a:ext cx="540000" cy="7920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右矢印 15"/>
          <p:cNvSpPr/>
          <p:nvPr/>
        </p:nvSpPr>
        <p:spPr>
          <a:xfrm rot="5400000">
            <a:off x="5034784" y="4830975"/>
            <a:ext cx="540000" cy="7920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8718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750"/>
                                        <p:tgtEl>
                                          <p:spTgt spid="14"/>
                                        </p:tgtEl>
                                      </p:cBhvr>
                                    </p:animEffect>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750"/>
                                        <p:tgtEl>
                                          <p:spTgt spid="15"/>
                                        </p:tgtEl>
                                      </p:cBhvr>
                                    </p:animEffect>
                                  </p:childTnLst>
                                </p:cTn>
                              </p:par>
                            </p:childTnLst>
                          </p:cTn>
                        </p:par>
                        <p:par>
                          <p:cTn id="22" fill="hold">
                            <p:stCondLst>
                              <p:cond delay="75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750"/>
                                        <p:tgtEl>
                                          <p:spTgt spid="16"/>
                                        </p:tgtEl>
                                      </p:cBhvr>
                                    </p:animEffect>
                                  </p:childTnLst>
                                </p:cTn>
                              </p:par>
                            </p:childTnLst>
                          </p:cTn>
                        </p:par>
                        <p:par>
                          <p:cTn id="31" fill="hold">
                            <p:stCondLst>
                              <p:cond delay="75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p:txBody>
          <a:bodyPr>
            <a:normAutofit/>
          </a:bodyPr>
          <a:lstStyle/>
          <a:p>
            <a:r>
              <a:rPr kumimoji="1" lang="ja-JP" altLang="en-US" dirty="0" smtClean="0">
                <a:latin typeface="ＭＳ Ｐゴシック" panose="020B0600070205080204" pitchFamily="50" charset="-128"/>
                <a:ea typeface="ＭＳ Ｐゴシック" panose="020B0600070205080204" pitchFamily="50" charset="-128"/>
              </a:rPr>
              <a:t>　プログラミング教育の進める上での</a:t>
            </a:r>
            <a:r>
              <a:rPr lang="ja-JP" altLang="en-US" dirty="0" smtClean="0">
                <a:latin typeface="ＭＳ Ｐゴシック" panose="020B0600070205080204" pitchFamily="50" charset="-128"/>
                <a:ea typeface="ＭＳ Ｐゴシック" panose="020B0600070205080204" pitchFamily="50" charset="-128"/>
              </a:rPr>
              <a:t>留意点</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9" name="角丸四角形 8"/>
          <p:cNvSpPr/>
          <p:nvPr/>
        </p:nvSpPr>
        <p:spPr>
          <a:xfrm>
            <a:off x="190499" y="810945"/>
            <a:ext cx="11811001" cy="4858335"/>
          </a:xfrm>
          <a:prstGeom prst="roundRect">
            <a:avLst>
              <a:gd name="adj" fmla="val 9771"/>
            </a:avLst>
          </a:prstGeom>
          <a:solidFill>
            <a:srgbClr val="04CFEA"/>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kumimoji="1" lang="ja-JP" altLang="en-US" sz="3200" dirty="0" smtClean="0">
                <a:effectLst>
                  <a:glow rad="63500">
                    <a:srgbClr val="0315C3">
                      <a:alpha val="40000"/>
                    </a:srgbClr>
                  </a:glow>
                </a:effectLst>
              </a:rPr>
              <a:t>コンピュータを用いずに行うプログラミングの指導</a:t>
            </a:r>
            <a:endParaRPr kumimoji="1" lang="en-US" altLang="ja-JP" sz="3200" dirty="0" smtClean="0">
              <a:effectLst>
                <a:glow rad="63500">
                  <a:srgbClr val="0315C3">
                    <a:alpha val="40000"/>
                  </a:srgbClr>
                </a:glow>
              </a:effectLst>
            </a:endParaRPr>
          </a:p>
          <a:p>
            <a:endParaRPr kumimoji="1" lang="en-US" altLang="ja-JP" sz="3200" dirty="0" smtClean="0">
              <a:effectLst>
                <a:glow rad="63500">
                  <a:srgbClr val="0315C3">
                    <a:alpha val="40000"/>
                  </a:srgbClr>
                </a:glow>
              </a:effectLst>
            </a:endParaRPr>
          </a:p>
          <a:p>
            <a:r>
              <a:rPr kumimoji="1" lang="ja-JP" altLang="en-US" sz="3200" dirty="0" smtClean="0">
                <a:effectLst>
                  <a:glow rad="63500">
                    <a:srgbClr val="0315C3">
                      <a:alpha val="40000"/>
                    </a:srgbClr>
                  </a:glow>
                </a:effectLst>
              </a:rPr>
              <a:t>　</a:t>
            </a:r>
            <a:endParaRPr lang="en-US" altLang="ja-JP" sz="2800" dirty="0"/>
          </a:p>
          <a:p>
            <a:pPr algn="ctr"/>
            <a:endParaRPr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endParaRPr kumimoji="1" lang="ja-JP" altLang="en-US" dirty="0"/>
          </a:p>
        </p:txBody>
      </p:sp>
      <p:sp>
        <p:nvSpPr>
          <p:cNvPr id="10" name="角丸四角形 9"/>
          <p:cNvSpPr/>
          <p:nvPr/>
        </p:nvSpPr>
        <p:spPr>
          <a:xfrm>
            <a:off x="403313" y="1513342"/>
            <a:ext cx="11331487" cy="3912098"/>
          </a:xfrm>
          <a:prstGeom prst="roundRect">
            <a:avLst>
              <a:gd name="adj" fmla="val 7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dirty="0">
              <a:solidFill>
                <a:sysClr val="windowText" lastClr="000000"/>
              </a:solidFill>
              <a:latin typeface="ＭＳ Ｐゴシック" panose="020B0600070205080204" pitchFamily="50" charset="-128"/>
            </a:endParaRPr>
          </a:p>
        </p:txBody>
      </p:sp>
      <p:sp>
        <p:nvSpPr>
          <p:cNvPr id="6" name="テキスト ボックス 5"/>
          <p:cNvSpPr txBox="1"/>
          <p:nvPr/>
        </p:nvSpPr>
        <p:spPr>
          <a:xfrm>
            <a:off x="696956" y="1594622"/>
            <a:ext cx="10885444" cy="1384995"/>
          </a:xfrm>
          <a:prstGeom prst="rect">
            <a:avLst/>
          </a:prstGeom>
          <a:noFill/>
        </p:spPr>
        <p:txBody>
          <a:bodyPr wrap="square" rtlCol="0">
            <a:spAutoFit/>
          </a:bodyPr>
          <a:lstStyle/>
          <a:p>
            <a:r>
              <a:rPr lang="ja-JP" altLang="en-US" sz="2800" dirty="0" smtClean="0"/>
              <a:t>コンピュータを用いない（アンプラグド）指導には、「具体物やカード等の教具を使い、実際に手や体を動かして、</a:t>
            </a:r>
            <a:r>
              <a:rPr lang="ja-JP" altLang="en-US" sz="2800" u="sng" dirty="0" smtClean="0">
                <a:solidFill>
                  <a:srgbClr val="FF0000"/>
                </a:solidFill>
              </a:rPr>
              <a:t>課題の解決に向けた手順や順序、道筋を立てて考えを深めていく活動</a:t>
            </a:r>
            <a:r>
              <a:rPr lang="ja-JP" altLang="en-US" sz="2800" dirty="0" smtClean="0"/>
              <a:t>」が考えられる。</a:t>
            </a:r>
            <a:endParaRPr lang="en-US" altLang="ja-JP" sz="2800" dirty="0" smtClean="0"/>
          </a:p>
        </p:txBody>
      </p:sp>
      <p:sp>
        <p:nvSpPr>
          <p:cNvPr id="8" name="テキスト ボックス 7"/>
          <p:cNvSpPr txBox="1"/>
          <p:nvPr/>
        </p:nvSpPr>
        <p:spPr>
          <a:xfrm>
            <a:off x="696956" y="3501836"/>
            <a:ext cx="9137924" cy="1923604"/>
          </a:xfrm>
          <a:prstGeom prst="rect">
            <a:avLst/>
          </a:prstGeom>
          <a:noFill/>
        </p:spPr>
        <p:txBody>
          <a:bodyPr wrap="square" rtlCol="0">
            <a:spAutoFit/>
          </a:bodyPr>
          <a:lstStyle/>
          <a:p>
            <a:r>
              <a:rPr kumimoji="1" lang="ja-JP" altLang="en-US" sz="2800" dirty="0" smtClean="0"/>
              <a:t>＜プログラミング教育につながる思考＞</a:t>
            </a:r>
            <a:endParaRPr kumimoji="1" lang="en-US" altLang="ja-JP" sz="2800" dirty="0" smtClean="0"/>
          </a:p>
          <a:p>
            <a:endParaRPr kumimoji="1" lang="en-US" altLang="ja-JP" sz="500" dirty="0" smtClean="0"/>
          </a:p>
          <a:p>
            <a:r>
              <a:rPr kumimoji="1" lang="ja-JP" altLang="en-US" sz="2800" dirty="0" smtClean="0"/>
              <a:t>  ・　計算や作業を手順に分けて順序立てる活動</a:t>
            </a:r>
            <a:endParaRPr kumimoji="1" lang="en-US" altLang="ja-JP" sz="2800" dirty="0" smtClean="0"/>
          </a:p>
          <a:p>
            <a:r>
              <a:rPr lang="ja-JP" altLang="en-US" sz="2800" dirty="0"/>
              <a:t> </a:t>
            </a:r>
            <a:r>
              <a:rPr lang="ja-JP" altLang="en-US" sz="2800" dirty="0" smtClean="0"/>
              <a:t> </a:t>
            </a:r>
            <a:r>
              <a:rPr kumimoji="1" lang="ja-JP" altLang="en-US" sz="2800" dirty="0" smtClean="0"/>
              <a:t>・　条件によって次の動きを変える活動</a:t>
            </a:r>
            <a:endParaRPr kumimoji="1" lang="en-US" altLang="ja-JP" sz="2800" dirty="0" smtClean="0"/>
          </a:p>
          <a:p>
            <a:r>
              <a:rPr lang="ja-JP" altLang="en-US" sz="2800" dirty="0"/>
              <a:t> </a:t>
            </a:r>
            <a:r>
              <a:rPr lang="ja-JP" altLang="en-US" sz="2800" dirty="0" smtClean="0"/>
              <a:t> </a:t>
            </a:r>
            <a:r>
              <a:rPr kumimoji="1" lang="ja-JP" altLang="en-US" sz="2800" dirty="0" smtClean="0"/>
              <a:t>・　条件を達成するまで繰り返す活動 </a:t>
            </a:r>
            <a:endParaRPr kumimoji="1" lang="ja-JP" altLang="en-US" sz="2800" dirty="0"/>
          </a:p>
        </p:txBody>
      </p:sp>
      <p:sp>
        <p:nvSpPr>
          <p:cNvPr id="11" name="角丸四角形 10"/>
          <p:cNvSpPr/>
          <p:nvPr/>
        </p:nvSpPr>
        <p:spPr>
          <a:xfrm>
            <a:off x="403313" y="5782323"/>
            <a:ext cx="11598187" cy="80878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bg1"/>
                </a:solidFill>
              </a:rPr>
              <a:t>　</a:t>
            </a:r>
            <a:r>
              <a:rPr lang="ja-JP" altLang="en-US" sz="3200" dirty="0" smtClean="0">
                <a:solidFill>
                  <a:schemeClr val="bg1"/>
                </a:solidFill>
              </a:rPr>
              <a:t>これまでの各教科等での指導で実践された取組が多くある。</a:t>
            </a:r>
            <a:endParaRPr kumimoji="1" lang="ja-JP" altLang="en-US" sz="3200" dirty="0">
              <a:solidFill>
                <a:schemeClr val="bg1"/>
              </a:solidFill>
            </a:endParaRPr>
          </a:p>
        </p:txBody>
      </p:sp>
      <p:sp>
        <p:nvSpPr>
          <p:cNvPr id="12" name="右矢印 11"/>
          <p:cNvSpPr/>
          <p:nvPr/>
        </p:nvSpPr>
        <p:spPr>
          <a:xfrm rot="5400000">
            <a:off x="5536406" y="2844727"/>
            <a:ext cx="540000" cy="7920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11654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750"/>
                                        <p:tgtEl>
                                          <p:spTgt spid="12"/>
                                        </p:tgtEl>
                                      </p:cBhvr>
                                    </p:animEffect>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p:txBody>
          <a:bodyPr>
            <a:normAutofit/>
          </a:bodyPr>
          <a:lstStyle/>
          <a:p>
            <a:r>
              <a:rPr kumimoji="1" lang="ja-JP" altLang="en-US" dirty="0" smtClean="0">
                <a:latin typeface="ＭＳ Ｐゴシック" panose="020B0600070205080204" pitchFamily="50" charset="-128"/>
                <a:ea typeface="ＭＳ Ｐゴシック" panose="020B0600070205080204" pitchFamily="50" charset="-128"/>
              </a:rPr>
              <a:t>　プログラミング教育の進める上での</a:t>
            </a:r>
            <a:r>
              <a:rPr lang="ja-JP" altLang="en-US" dirty="0" smtClean="0">
                <a:latin typeface="ＭＳ Ｐゴシック" panose="020B0600070205080204" pitchFamily="50" charset="-128"/>
                <a:ea typeface="ＭＳ Ｐゴシック" panose="020B0600070205080204" pitchFamily="50" charset="-128"/>
              </a:rPr>
              <a:t>留意点</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9" name="角丸四角形 8"/>
          <p:cNvSpPr/>
          <p:nvPr/>
        </p:nvSpPr>
        <p:spPr>
          <a:xfrm>
            <a:off x="190499" y="810945"/>
            <a:ext cx="11811001" cy="4472255"/>
          </a:xfrm>
          <a:prstGeom prst="roundRect">
            <a:avLst>
              <a:gd name="adj" fmla="val 9771"/>
            </a:avLst>
          </a:prstGeom>
          <a:solidFill>
            <a:srgbClr val="04CFEA"/>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kumimoji="1" lang="ja-JP" altLang="en-US" sz="3200" dirty="0" smtClean="0">
                <a:effectLst>
                  <a:glow rad="63500">
                    <a:srgbClr val="0315C3">
                      <a:alpha val="40000"/>
                    </a:srgbClr>
                  </a:glow>
                </a:effectLst>
              </a:rPr>
              <a:t>コンピュータ</a:t>
            </a:r>
            <a:r>
              <a:rPr lang="ja-JP" altLang="en-US" sz="3200" dirty="0">
                <a:effectLst>
                  <a:glow rad="63500">
                    <a:srgbClr val="0315C3">
                      <a:alpha val="40000"/>
                    </a:srgbClr>
                  </a:glow>
                </a:effectLst>
              </a:rPr>
              <a:t>を用いずに行う指導</a:t>
            </a:r>
            <a:endParaRPr lang="en-US" altLang="ja-JP" sz="3200" dirty="0">
              <a:effectLst>
                <a:glow rad="63500">
                  <a:srgbClr val="0315C3">
                    <a:alpha val="40000"/>
                  </a:srgbClr>
                </a:glow>
              </a:effectLst>
            </a:endParaRPr>
          </a:p>
          <a:p>
            <a:r>
              <a:rPr kumimoji="1" lang="ja-JP" altLang="en-US" sz="3200" dirty="0" smtClean="0">
                <a:effectLst>
                  <a:glow rad="63500">
                    <a:srgbClr val="0315C3">
                      <a:alpha val="40000"/>
                    </a:srgbClr>
                  </a:glow>
                </a:effectLst>
              </a:rPr>
              <a:t>　</a:t>
            </a:r>
            <a:endParaRPr lang="en-US" altLang="ja-JP" sz="2800" dirty="0"/>
          </a:p>
          <a:p>
            <a:pPr algn="ctr"/>
            <a:endParaRPr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endParaRPr kumimoji="1" lang="ja-JP" altLang="en-US" dirty="0"/>
          </a:p>
        </p:txBody>
      </p:sp>
      <p:sp>
        <p:nvSpPr>
          <p:cNvPr id="10" name="角丸四角形 9"/>
          <p:cNvSpPr/>
          <p:nvPr/>
        </p:nvSpPr>
        <p:spPr>
          <a:xfrm>
            <a:off x="301712" y="1553982"/>
            <a:ext cx="11605807" cy="3505698"/>
          </a:xfrm>
          <a:prstGeom prst="roundRect">
            <a:avLst>
              <a:gd name="adj" fmla="val 7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dirty="0">
              <a:solidFill>
                <a:sysClr val="windowText" lastClr="000000"/>
              </a:solidFill>
              <a:latin typeface="ＭＳ Ｐゴシック" panose="020B0600070205080204" pitchFamily="50" charset="-128"/>
            </a:endParaRPr>
          </a:p>
        </p:txBody>
      </p:sp>
      <p:sp>
        <p:nvSpPr>
          <p:cNvPr id="2" name="テキスト ボックス 1"/>
          <p:cNvSpPr txBox="1"/>
          <p:nvPr/>
        </p:nvSpPr>
        <p:spPr>
          <a:xfrm>
            <a:off x="322032" y="1702891"/>
            <a:ext cx="11544847" cy="3724096"/>
          </a:xfrm>
          <a:prstGeom prst="rect">
            <a:avLst/>
          </a:prstGeom>
          <a:noFill/>
        </p:spPr>
        <p:txBody>
          <a:bodyPr wrap="square" rtlCol="0">
            <a:spAutoFit/>
          </a:bodyPr>
          <a:lstStyle/>
          <a:p>
            <a:r>
              <a:rPr kumimoji="1" lang="ja-JP" altLang="en-US" sz="2800" dirty="0" smtClean="0"/>
              <a:t>＜学習活動の例＞</a:t>
            </a:r>
            <a:r>
              <a:rPr kumimoji="1" lang="en-US" altLang="ja-JP" sz="2800" dirty="0" smtClean="0"/>
              <a:t/>
            </a:r>
            <a:br>
              <a:rPr kumimoji="1" lang="en-US" altLang="ja-JP" sz="2800" dirty="0" smtClean="0"/>
            </a:br>
            <a:endParaRPr kumimoji="1" lang="en-US" altLang="ja-JP" sz="1200" dirty="0" smtClean="0"/>
          </a:p>
          <a:p>
            <a:r>
              <a:rPr kumimoji="1" lang="ja-JP" altLang="en-US" sz="2800" dirty="0" smtClean="0"/>
              <a:t>　・ 国語科　・・・　本の紹介で、</a:t>
            </a:r>
            <a:r>
              <a:rPr kumimoji="1" lang="ja-JP" altLang="en-US" sz="2800" u="sng" dirty="0" smtClean="0">
                <a:solidFill>
                  <a:srgbClr val="FF0000"/>
                </a:solidFill>
              </a:rPr>
              <a:t>順序立てて考える力、伝える力を育てる。</a:t>
            </a:r>
            <a:r>
              <a:rPr kumimoji="1" lang="ja-JP" altLang="en-US" sz="2800" dirty="0" smtClean="0"/>
              <a:t>　</a:t>
            </a:r>
            <a:endParaRPr kumimoji="1" lang="en-US" altLang="ja-JP" sz="2800" dirty="0" smtClean="0"/>
          </a:p>
          <a:p>
            <a:r>
              <a:rPr kumimoji="1" lang="ja-JP" altLang="en-US" sz="2800" dirty="0" smtClean="0"/>
              <a:t>　・ 算数科　・・・　筆算で、</a:t>
            </a:r>
            <a:r>
              <a:rPr kumimoji="1" lang="ja-JP" altLang="en-US" sz="2800" u="sng" dirty="0" smtClean="0">
                <a:solidFill>
                  <a:srgbClr val="FF0000"/>
                </a:solidFill>
              </a:rPr>
              <a:t>正しく効率的に計算する方法を考える。</a:t>
            </a:r>
            <a:endParaRPr kumimoji="1" lang="en-US" altLang="ja-JP" sz="2800" u="sng" dirty="0" smtClean="0">
              <a:solidFill>
                <a:srgbClr val="FF0000"/>
              </a:solidFill>
            </a:endParaRPr>
          </a:p>
          <a:p>
            <a:r>
              <a:rPr kumimoji="1" lang="ja-JP" altLang="en-US" sz="2800" dirty="0" smtClean="0"/>
              <a:t>　・ 理科　　 ・・・　実験で、</a:t>
            </a:r>
            <a:r>
              <a:rPr kumimoji="1" lang="ja-JP" altLang="en-US" sz="2800" u="sng" dirty="0" smtClean="0">
                <a:solidFill>
                  <a:srgbClr val="FF0000"/>
                </a:solidFill>
              </a:rPr>
              <a:t>手順や条件による結果の違いを比較する。</a:t>
            </a:r>
            <a:endParaRPr kumimoji="1" lang="en-US" altLang="ja-JP" sz="2800" u="sng" dirty="0" smtClean="0">
              <a:solidFill>
                <a:srgbClr val="FF0000"/>
              </a:solidFill>
            </a:endParaRPr>
          </a:p>
          <a:p>
            <a:r>
              <a:rPr kumimoji="1" lang="ja-JP" altLang="en-US" sz="2800" dirty="0" smtClean="0"/>
              <a:t>　・ 体育科　･･･　 ダンスで、</a:t>
            </a:r>
            <a:r>
              <a:rPr kumimoji="1" lang="ja-JP" altLang="en-US" sz="2800" u="sng" dirty="0" smtClean="0">
                <a:solidFill>
                  <a:srgbClr val="FF0000"/>
                </a:solidFill>
              </a:rPr>
              <a:t>繰り返しの運動や回数などを考える。</a:t>
            </a:r>
            <a:endParaRPr kumimoji="1" lang="en-US" altLang="ja-JP" sz="2800" u="sng" dirty="0" smtClean="0">
              <a:solidFill>
                <a:srgbClr val="FF0000"/>
              </a:solidFill>
            </a:endParaRPr>
          </a:p>
          <a:p>
            <a:r>
              <a:rPr kumimoji="1" lang="ja-JP" altLang="en-US" sz="2800" dirty="0" smtClean="0"/>
              <a:t>　・ 生活科　・・・　町たんけんで、</a:t>
            </a:r>
            <a:r>
              <a:rPr kumimoji="1" lang="ja-JP" altLang="en-US" sz="2800" u="sng" dirty="0" smtClean="0">
                <a:solidFill>
                  <a:srgbClr val="FF0000"/>
                </a:solidFill>
              </a:rPr>
              <a:t>手順や計画を立て、整理・分類する。</a:t>
            </a:r>
            <a:endParaRPr kumimoji="1" lang="en-US" altLang="ja-JP" sz="2800" u="sng" dirty="0" smtClean="0">
              <a:solidFill>
                <a:srgbClr val="FF0000"/>
              </a:solidFill>
            </a:endParaRPr>
          </a:p>
          <a:p>
            <a:r>
              <a:rPr kumimoji="1" lang="ja-JP" altLang="en-US" sz="2800" dirty="0" smtClean="0"/>
              <a:t>　・ 家庭科　・・・　料理で、</a:t>
            </a:r>
            <a:r>
              <a:rPr kumimoji="1" lang="ja-JP" altLang="en-US" sz="2800" u="sng" dirty="0" smtClean="0">
                <a:solidFill>
                  <a:srgbClr val="FF0000"/>
                </a:solidFill>
              </a:rPr>
              <a:t>手順や計画を立て、効率のよい方法を考える。</a:t>
            </a:r>
            <a:endParaRPr kumimoji="1" lang="en-US" altLang="ja-JP" sz="2800" u="sng" dirty="0" smtClean="0">
              <a:solidFill>
                <a:srgbClr val="FF0000"/>
              </a:solidFill>
            </a:endParaRPr>
          </a:p>
          <a:p>
            <a:r>
              <a:rPr kumimoji="1" lang="ja-JP" altLang="en-US" sz="2800" dirty="0" smtClean="0"/>
              <a:t>　　</a:t>
            </a:r>
            <a:endParaRPr kumimoji="1" lang="ja-JP" altLang="en-US" sz="2800" dirty="0"/>
          </a:p>
        </p:txBody>
      </p:sp>
      <p:sp>
        <p:nvSpPr>
          <p:cNvPr id="13" name="角丸四角形 12"/>
          <p:cNvSpPr/>
          <p:nvPr/>
        </p:nvSpPr>
        <p:spPr>
          <a:xfrm>
            <a:off x="709612" y="5469007"/>
            <a:ext cx="10871285" cy="119595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bg1"/>
                </a:solidFill>
              </a:rPr>
              <a:t>　</a:t>
            </a:r>
            <a:r>
              <a:rPr lang="ja-JP" altLang="en-US" sz="3200" dirty="0" smtClean="0">
                <a:solidFill>
                  <a:schemeClr val="bg1"/>
                </a:solidFill>
              </a:rPr>
              <a:t>児童の発達段階を考慮し、コンピュータを活用しながら行う</a:t>
            </a:r>
            <a:r>
              <a:rPr lang="en-US" altLang="ja-JP" sz="3200" dirty="0" smtClean="0">
                <a:solidFill>
                  <a:schemeClr val="bg1"/>
                </a:solidFill>
              </a:rPr>
              <a:t/>
            </a:r>
            <a:br>
              <a:rPr lang="en-US" altLang="ja-JP" sz="3200" dirty="0" smtClean="0">
                <a:solidFill>
                  <a:schemeClr val="bg1"/>
                </a:solidFill>
              </a:rPr>
            </a:br>
            <a:r>
              <a:rPr lang="ja-JP" altLang="en-US" sz="3200" dirty="0" smtClean="0">
                <a:solidFill>
                  <a:schemeClr val="bg1"/>
                </a:solidFill>
              </a:rPr>
              <a:t>　学習と適切に関連させて実施する。</a:t>
            </a:r>
            <a:endParaRPr kumimoji="1" lang="ja-JP" altLang="en-US" sz="3200" dirty="0">
              <a:solidFill>
                <a:schemeClr val="bg1"/>
              </a:solidFill>
            </a:endParaRPr>
          </a:p>
        </p:txBody>
      </p:sp>
    </p:spTree>
    <p:extLst>
      <p:ext uri="{BB962C8B-B14F-4D97-AF65-F5344CB8AC3E}">
        <p14:creationId xmlns:p14="http://schemas.microsoft.com/office/powerpoint/2010/main" val="254661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p:txBody>
          <a:bodyPr>
            <a:normAutofit/>
          </a:bodyPr>
          <a:lstStyle/>
          <a:p>
            <a:r>
              <a:rPr kumimoji="1" lang="ja-JP" altLang="en-US" dirty="0" smtClean="0">
                <a:latin typeface="ＭＳ Ｐゴシック" panose="020B0600070205080204" pitchFamily="50" charset="-128"/>
                <a:ea typeface="ＭＳ Ｐゴシック" panose="020B0600070205080204" pitchFamily="50" charset="-128"/>
              </a:rPr>
              <a:t>　プログラミング教育の進める上での</a:t>
            </a:r>
            <a:r>
              <a:rPr lang="ja-JP" altLang="en-US" dirty="0" smtClean="0">
                <a:latin typeface="ＭＳ Ｐゴシック" panose="020B0600070205080204" pitchFamily="50" charset="-128"/>
                <a:ea typeface="ＭＳ Ｐゴシック" panose="020B0600070205080204" pitchFamily="50" charset="-128"/>
              </a:rPr>
              <a:t>留意点</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160019" y="783455"/>
            <a:ext cx="11811001" cy="5909276"/>
          </a:xfrm>
          <a:prstGeom prst="roundRect">
            <a:avLst>
              <a:gd name="adj" fmla="val 9771"/>
            </a:avLst>
          </a:prstGeom>
          <a:solidFill>
            <a:srgbClr val="04CFEA"/>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lang="ja-JP" altLang="en-US" sz="2800" dirty="0"/>
              <a:t> </a:t>
            </a:r>
            <a:r>
              <a:rPr kumimoji="1" lang="ja-JP" altLang="en-US" sz="3200" dirty="0" smtClean="0">
                <a:effectLst>
                  <a:glow rad="63500">
                    <a:srgbClr val="0315C3">
                      <a:alpha val="40000"/>
                    </a:srgbClr>
                  </a:glow>
                </a:effectLst>
              </a:rPr>
              <a:t>プログラミング教育の評価</a:t>
            </a:r>
            <a:endParaRPr kumimoji="1" lang="en-US" altLang="ja-JP" sz="3200" dirty="0" smtClean="0">
              <a:effectLst>
                <a:glow rad="63500">
                  <a:srgbClr val="0315C3">
                    <a:alpha val="40000"/>
                  </a:srgbClr>
                </a:glow>
              </a:effectLst>
            </a:endParaRPr>
          </a:p>
          <a:p>
            <a:endParaRPr lang="en-US" altLang="ja-JP" sz="3200" dirty="0">
              <a:effectLst>
                <a:glow rad="63500">
                  <a:srgbClr val="0315C3">
                    <a:alpha val="40000"/>
                  </a:srgbClr>
                </a:glow>
              </a:effectLst>
            </a:endParaRPr>
          </a:p>
          <a:p>
            <a:endParaRPr kumimoji="1" lang="en-US" altLang="ja-JP" sz="3200" dirty="0" smtClean="0">
              <a:effectLst>
                <a:glow rad="63500">
                  <a:srgbClr val="0315C3">
                    <a:alpha val="40000"/>
                  </a:srgbClr>
                </a:glow>
              </a:effectLst>
            </a:endParaRPr>
          </a:p>
          <a:p>
            <a:r>
              <a:rPr lang="ja-JP" altLang="en-US" sz="3200" dirty="0" smtClean="0">
                <a:effectLst>
                  <a:glow rad="63500">
                    <a:srgbClr val="0315C3">
                      <a:alpha val="40000"/>
                    </a:srgbClr>
                  </a:glow>
                </a:effectLst>
              </a:rPr>
              <a:t>　</a:t>
            </a:r>
            <a:endParaRPr lang="en-US" altLang="ja-JP" sz="3200" dirty="0" smtClean="0">
              <a:effectLst>
                <a:glow rad="63500">
                  <a:srgbClr val="0315C3">
                    <a:alpha val="40000"/>
                  </a:srgbClr>
                </a:glow>
              </a:effectLst>
            </a:endParaRPr>
          </a:p>
          <a:p>
            <a:endParaRPr lang="en-US" altLang="ja-JP" sz="3200" dirty="0">
              <a:effectLst>
                <a:glow rad="63500">
                  <a:srgbClr val="0315C3">
                    <a:alpha val="40000"/>
                  </a:srgbClr>
                </a:glow>
              </a:effectLst>
            </a:endParaRPr>
          </a:p>
          <a:p>
            <a:endParaRPr kumimoji="1" lang="en-US" altLang="ja-JP" sz="3200" dirty="0" smtClean="0">
              <a:effectLst>
                <a:glow rad="63500">
                  <a:srgbClr val="0315C3">
                    <a:alpha val="40000"/>
                  </a:srgbClr>
                </a:glow>
              </a:effectLst>
            </a:endParaRPr>
          </a:p>
          <a:p>
            <a:endParaRPr lang="en-US" altLang="ja-JP" sz="1400" dirty="0">
              <a:effectLst>
                <a:glow rad="63500">
                  <a:srgbClr val="0315C3">
                    <a:alpha val="40000"/>
                  </a:srgbClr>
                </a:glow>
              </a:effectLst>
            </a:endParaRPr>
          </a:p>
          <a:p>
            <a:pPr algn="ctr"/>
            <a:endParaRPr kumimoji="1"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endParaRPr kumimoji="1" lang="ja-JP" altLang="en-US" dirty="0"/>
          </a:p>
        </p:txBody>
      </p:sp>
      <p:sp>
        <p:nvSpPr>
          <p:cNvPr id="8" name="角丸四角形 7"/>
          <p:cNvSpPr/>
          <p:nvPr/>
        </p:nvSpPr>
        <p:spPr>
          <a:xfrm>
            <a:off x="399775" y="1532587"/>
            <a:ext cx="11331487" cy="4776773"/>
          </a:xfrm>
          <a:prstGeom prst="roundRect">
            <a:avLst>
              <a:gd name="adj" fmla="val 7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dirty="0">
              <a:solidFill>
                <a:sysClr val="windowText" lastClr="000000"/>
              </a:solidFill>
              <a:latin typeface="ＭＳ Ｐゴシック" panose="020B0600070205080204" pitchFamily="50" charset="-128"/>
            </a:endParaRPr>
          </a:p>
        </p:txBody>
      </p:sp>
      <p:sp>
        <p:nvSpPr>
          <p:cNvPr id="11" name="テキスト ボックス 10"/>
          <p:cNvSpPr txBox="1"/>
          <p:nvPr/>
        </p:nvSpPr>
        <p:spPr>
          <a:xfrm>
            <a:off x="554216" y="1595021"/>
            <a:ext cx="11022604" cy="3108543"/>
          </a:xfrm>
          <a:prstGeom prst="rect">
            <a:avLst/>
          </a:prstGeom>
          <a:noFill/>
        </p:spPr>
        <p:txBody>
          <a:bodyPr wrap="square" rtlCol="0">
            <a:spAutoFit/>
          </a:bodyPr>
          <a:lstStyle/>
          <a:p>
            <a:pPr marL="457200" indent="-457200">
              <a:buFont typeface="Arial" panose="020B0604020202020204" pitchFamily="34" charset="0"/>
              <a:buChar char="•"/>
            </a:pPr>
            <a:r>
              <a:rPr lang="ja-JP" altLang="en-US" sz="2800" dirty="0" smtClean="0"/>
              <a:t>各教科等の内容を指導する中で実施する場合</a:t>
            </a:r>
            <a:endParaRPr lang="en-US" altLang="ja-JP" sz="2800" dirty="0" smtClean="0"/>
          </a:p>
          <a:p>
            <a:r>
              <a:rPr lang="ja-JP" altLang="en-US" sz="2800" dirty="0"/>
              <a:t>　</a:t>
            </a:r>
            <a:r>
              <a:rPr lang="ja-JP" altLang="en-US" sz="2800" dirty="0" smtClean="0"/>
              <a:t>　</a:t>
            </a:r>
            <a:r>
              <a:rPr lang="ja-JP" altLang="en-US" sz="2800" u="sng" dirty="0" smtClean="0">
                <a:solidFill>
                  <a:srgbClr val="FF0000"/>
                </a:solidFill>
              </a:rPr>
              <a:t>各教科等の評価規準により評価する。プログラミングを取り立てて評　　</a:t>
            </a:r>
            <a:r>
              <a:rPr lang="en-US" altLang="ja-JP" sz="2800" u="sng" dirty="0" smtClean="0">
                <a:solidFill>
                  <a:srgbClr val="FF0000"/>
                </a:solidFill>
              </a:rPr>
              <a:t/>
            </a:r>
            <a:br>
              <a:rPr lang="en-US" altLang="ja-JP" sz="2800" u="sng" dirty="0" smtClean="0">
                <a:solidFill>
                  <a:srgbClr val="FF0000"/>
                </a:solidFill>
              </a:rPr>
            </a:br>
            <a:r>
              <a:rPr lang="ja-JP" altLang="en-US" sz="2800" dirty="0" smtClean="0">
                <a:solidFill>
                  <a:srgbClr val="FF0000"/>
                </a:solidFill>
              </a:rPr>
              <a:t>　　</a:t>
            </a:r>
            <a:r>
              <a:rPr lang="ja-JP" altLang="en-US" sz="2800" u="sng" dirty="0" smtClean="0">
                <a:solidFill>
                  <a:srgbClr val="FF0000"/>
                </a:solidFill>
              </a:rPr>
              <a:t>価、評定しない。</a:t>
            </a:r>
            <a:r>
              <a:rPr lang="ja-JP" altLang="en-US" sz="2800" dirty="0" smtClean="0"/>
              <a:t>そのうえで、各学校がプログラミング教育で育みたい</a:t>
            </a:r>
            <a:r>
              <a:rPr lang="en-US" altLang="ja-JP" sz="2800" dirty="0" smtClean="0"/>
              <a:t/>
            </a:r>
            <a:br>
              <a:rPr lang="en-US" altLang="ja-JP" sz="2800" dirty="0" smtClean="0"/>
            </a:br>
            <a:r>
              <a:rPr lang="ja-JP" altLang="en-US" sz="2800" dirty="0" smtClean="0"/>
              <a:t>　　力を明らかにし、</a:t>
            </a:r>
            <a:r>
              <a:rPr lang="ja-JP" altLang="en-US" sz="2800" u="sng" dirty="0" smtClean="0">
                <a:solidFill>
                  <a:srgbClr val="FF0000"/>
                </a:solidFill>
              </a:rPr>
              <a:t>児童の資質・能力の伸びを捉え、</a:t>
            </a:r>
            <a:r>
              <a:rPr lang="ja-JP" altLang="en-US" sz="2800" dirty="0" smtClean="0"/>
              <a:t>特に意欲的に取り</a:t>
            </a:r>
            <a:r>
              <a:rPr lang="en-US" altLang="ja-JP" sz="2800" dirty="0" smtClean="0"/>
              <a:t/>
            </a:r>
            <a:br>
              <a:rPr lang="en-US" altLang="ja-JP" sz="2800" dirty="0" smtClean="0"/>
            </a:br>
            <a:r>
              <a:rPr lang="ja-JP" altLang="en-US" sz="2800" dirty="0" smtClean="0"/>
              <a:t>　　組んだり、プログラミングを工夫していたりなど、目覚ましい成長のみ</a:t>
            </a:r>
            <a:r>
              <a:rPr lang="en-US" altLang="ja-JP" sz="2800" dirty="0" smtClean="0"/>
              <a:t/>
            </a:r>
            <a:br>
              <a:rPr lang="en-US" altLang="ja-JP" sz="2800" dirty="0" smtClean="0"/>
            </a:br>
            <a:r>
              <a:rPr lang="ja-JP" altLang="en-US" sz="2800" dirty="0" smtClean="0"/>
              <a:t>　　ら</a:t>
            </a:r>
            <a:r>
              <a:rPr lang="ja-JP" altLang="en-US" sz="2800" dirty="0" err="1" smtClean="0"/>
              <a:t>れる</a:t>
            </a:r>
            <a:r>
              <a:rPr lang="ja-JP" altLang="en-US" sz="2800" dirty="0" smtClean="0"/>
              <a:t>児童には、</a:t>
            </a:r>
            <a:r>
              <a:rPr lang="ja-JP" altLang="en-US" sz="2800" u="sng" dirty="0" smtClean="0">
                <a:solidFill>
                  <a:srgbClr val="FF0000"/>
                </a:solidFill>
              </a:rPr>
              <a:t>機会を捉えてその評価を適切に伝える</a:t>
            </a:r>
            <a:r>
              <a:rPr lang="ja-JP" altLang="en-US" sz="2800" dirty="0" smtClean="0"/>
              <a:t>こと等により、</a:t>
            </a:r>
            <a:r>
              <a:rPr lang="en-US" altLang="ja-JP" sz="2800" dirty="0" smtClean="0"/>
              <a:t/>
            </a:r>
            <a:br>
              <a:rPr lang="en-US" altLang="ja-JP" sz="2800" dirty="0" smtClean="0"/>
            </a:br>
            <a:r>
              <a:rPr lang="ja-JP" altLang="en-US" sz="2800" dirty="0" smtClean="0"/>
              <a:t>　　児童の学びがより深まるようにする。</a:t>
            </a:r>
            <a:endParaRPr lang="en-US" altLang="ja-JP" sz="2800" dirty="0" smtClean="0"/>
          </a:p>
        </p:txBody>
      </p:sp>
      <p:sp>
        <p:nvSpPr>
          <p:cNvPr id="2" name="テキスト ボックス 1"/>
          <p:cNvSpPr txBox="1"/>
          <p:nvPr/>
        </p:nvSpPr>
        <p:spPr>
          <a:xfrm>
            <a:off x="554216" y="4796590"/>
            <a:ext cx="10835679" cy="1815882"/>
          </a:xfrm>
          <a:prstGeom prst="rect">
            <a:avLst/>
          </a:prstGeom>
          <a:noFill/>
        </p:spPr>
        <p:txBody>
          <a:bodyPr wrap="square" rtlCol="0">
            <a:spAutoFit/>
          </a:bodyPr>
          <a:lstStyle/>
          <a:p>
            <a:pPr marL="457200" indent="-457200">
              <a:buFont typeface="Arial" panose="020B0604020202020204" pitchFamily="34" charset="0"/>
              <a:buChar char="•"/>
            </a:pPr>
            <a:r>
              <a:rPr lang="ja-JP" altLang="en-US" sz="2800" dirty="0"/>
              <a:t>教育課程内で各教科等とは別に実施する場合</a:t>
            </a:r>
            <a:endParaRPr lang="en-US" altLang="ja-JP" sz="2800" dirty="0"/>
          </a:p>
          <a:p>
            <a:r>
              <a:rPr lang="ja-JP" altLang="en-US" sz="2800" dirty="0"/>
              <a:t>　　教科等の評価規準により評価しないが、</a:t>
            </a:r>
            <a:r>
              <a:rPr lang="ja-JP" altLang="en-US" sz="2800" u="sng" dirty="0">
                <a:solidFill>
                  <a:srgbClr val="FF0000"/>
                </a:solidFill>
              </a:rPr>
              <a:t>児童の活動を見取り、</a:t>
            </a:r>
            <a:r>
              <a:rPr lang="ja-JP" altLang="en-US" sz="2800" u="sng" dirty="0" smtClean="0">
                <a:solidFill>
                  <a:srgbClr val="FF0000"/>
                </a:solidFill>
              </a:rPr>
              <a:t>その　</a:t>
            </a:r>
            <a:r>
              <a:rPr lang="en-US" altLang="ja-JP" sz="2800" u="sng" dirty="0" smtClean="0">
                <a:solidFill>
                  <a:srgbClr val="FF0000"/>
                </a:solidFill>
              </a:rPr>
              <a:t/>
            </a:r>
            <a:br>
              <a:rPr lang="en-US" altLang="ja-JP" sz="2800" u="sng" dirty="0" smtClean="0">
                <a:solidFill>
                  <a:srgbClr val="FF0000"/>
                </a:solidFill>
              </a:rPr>
            </a:br>
            <a:r>
              <a:rPr lang="ja-JP" altLang="en-US" sz="2800" dirty="0" smtClean="0">
                <a:solidFill>
                  <a:srgbClr val="FF0000"/>
                </a:solidFill>
              </a:rPr>
              <a:t>　　</a:t>
            </a:r>
            <a:r>
              <a:rPr lang="ja-JP" altLang="en-US" sz="2800" u="sng" dirty="0" smtClean="0">
                <a:solidFill>
                  <a:srgbClr val="FF0000"/>
                </a:solidFill>
              </a:rPr>
              <a:t>評価</a:t>
            </a:r>
            <a:r>
              <a:rPr lang="ja-JP" altLang="en-US" sz="2800" u="sng" dirty="0">
                <a:solidFill>
                  <a:srgbClr val="FF0000"/>
                </a:solidFill>
              </a:rPr>
              <a:t>を適切に伝えるなど</a:t>
            </a:r>
            <a:r>
              <a:rPr lang="ja-JP" altLang="en-US" sz="2800" u="sng" dirty="0" smtClean="0">
                <a:solidFill>
                  <a:srgbClr val="FF0000"/>
                </a:solidFill>
              </a:rPr>
              <a:t>する。</a:t>
            </a:r>
            <a:endParaRPr lang="en-US" altLang="ja-JP" sz="2800" u="sng" dirty="0">
              <a:solidFill>
                <a:srgbClr val="FF0000"/>
              </a:solidFill>
            </a:endParaRPr>
          </a:p>
          <a:p>
            <a:endParaRPr kumimoji="1" lang="ja-JP" altLang="en-US" sz="2800" dirty="0"/>
          </a:p>
        </p:txBody>
      </p:sp>
    </p:spTree>
    <p:extLst>
      <p:ext uri="{BB962C8B-B14F-4D97-AF65-F5344CB8AC3E}">
        <p14:creationId xmlns:p14="http://schemas.microsoft.com/office/powerpoint/2010/main" val="65380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p:txBody>
          <a:bodyPr>
            <a:normAutofit/>
          </a:bodyPr>
          <a:lstStyle/>
          <a:p>
            <a:r>
              <a:rPr kumimoji="1" lang="ja-JP" altLang="en-US" dirty="0" smtClean="0">
                <a:latin typeface="ＭＳ Ｐゴシック" panose="020B0600070205080204" pitchFamily="50" charset="-128"/>
                <a:ea typeface="ＭＳ Ｐゴシック" panose="020B0600070205080204" pitchFamily="50" charset="-128"/>
              </a:rPr>
              <a:t>　プログラミング教育の進め方</a:t>
            </a:r>
            <a:endParaRPr kumimoji="1" lang="ja-JP" altLang="en-US" dirty="0">
              <a:latin typeface="ＭＳ Ｐゴシック" panose="020B0600070205080204" pitchFamily="50" charset="-128"/>
              <a:ea typeface="ＭＳ Ｐゴシック" panose="020B0600070205080204" pitchFamily="50" charset="-128"/>
            </a:endParaRPr>
          </a:p>
        </p:txBody>
      </p:sp>
      <p:graphicFrame>
        <p:nvGraphicFramePr>
          <p:cNvPr id="5" name="図表 4"/>
          <p:cNvGraphicFramePr/>
          <p:nvPr>
            <p:extLst>
              <p:ext uri="{D42A27DB-BD31-4B8C-83A1-F6EECF244321}">
                <p14:modId xmlns:p14="http://schemas.microsoft.com/office/powerpoint/2010/main" val="2119777661"/>
              </p:ext>
            </p:extLst>
          </p:nvPr>
        </p:nvGraphicFramePr>
        <p:xfrm>
          <a:off x="152400" y="645458"/>
          <a:ext cx="11811000" cy="5999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77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970EBD1-B819-4BE6-9CB4-52B985C24A93}"/>
                                            </p:graphicEl>
                                          </p:spTgt>
                                        </p:tgtEl>
                                        <p:attrNameLst>
                                          <p:attrName>style.visibility</p:attrName>
                                        </p:attrNameLst>
                                      </p:cBhvr>
                                      <p:to>
                                        <p:strVal val="visible"/>
                                      </p:to>
                                    </p:set>
                                    <p:animEffect transition="in" filter="fade">
                                      <p:cBhvr>
                                        <p:cTn id="7" dur="500"/>
                                        <p:tgtEl>
                                          <p:spTgt spid="5">
                                            <p:graphicEl>
                                              <a:dgm id="{D970EBD1-B819-4BE6-9CB4-52B985C24A9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D87F2CB8-0C0D-434D-AAC2-D7E109A7FEAB}"/>
                                            </p:graphicEl>
                                          </p:spTgt>
                                        </p:tgtEl>
                                        <p:attrNameLst>
                                          <p:attrName>style.visibility</p:attrName>
                                        </p:attrNameLst>
                                      </p:cBhvr>
                                      <p:to>
                                        <p:strVal val="visible"/>
                                      </p:to>
                                    </p:set>
                                    <p:animEffect transition="in" filter="fade">
                                      <p:cBhvr>
                                        <p:cTn id="10" dur="500"/>
                                        <p:tgtEl>
                                          <p:spTgt spid="5">
                                            <p:graphicEl>
                                              <a:dgm id="{D87F2CB8-0C0D-434D-AAC2-D7E109A7FEAB}"/>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3E457698-73A2-4EF8-AE6B-134AC5D36CE4}"/>
                                            </p:graphicEl>
                                          </p:spTgt>
                                        </p:tgtEl>
                                        <p:attrNameLst>
                                          <p:attrName>style.visibility</p:attrName>
                                        </p:attrNameLst>
                                      </p:cBhvr>
                                      <p:to>
                                        <p:strVal val="visible"/>
                                      </p:to>
                                    </p:set>
                                    <p:animEffect transition="in" filter="fade">
                                      <p:cBhvr>
                                        <p:cTn id="13" dur="500"/>
                                        <p:tgtEl>
                                          <p:spTgt spid="5">
                                            <p:graphicEl>
                                              <a:dgm id="{3E457698-73A2-4EF8-AE6B-134AC5D36CE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DCAFFF19-9F00-4F41-B44D-EAE43E3377F5}"/>
                                            </p:graphicEl>
                                          </p:spTgt>
                                        </p:tgtEl>
                                        <p:attrNameLst>
                                          <p:attrName>style.visibility</p:attrName>
                                        </p:attrNameLst>
                                      </p:cBhvr>
                                      <p:to>
                                        <p:strVal val="visible"/>
                                      </p:to>
                                    </p:set>
                                    <p:animEffect transition="in" filter="fade">
                                      <p:cBhvr>
                                        <p:cTn id="18" dur="500"/>
                                        <p:tgtEl>
                                          <p:spTgt spid="5">
                                            <p:graphicEl>
                                              <a:dgm id="{DCAFFF19-9F00-4F41-B44D-EAE43E3377F5}"/>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3D8F8327-ADEE-4EFE-B231-85B62CD71DDD}"/>
                                            </p:graphicEl>
                                          </p:spTgt>
                                        </p:tgtEl>
                                        <p:attrNameLst>
                                          <p:attrName>style.visibility</p:attrName>
                                        </p:attrNameLst>
                                      </p:cBhvr>
                                      <p:to>
                                        <p:strVal val="visible"/>
                                      </p:to>
                                    </p:set>
                                    <p:animEffect transition="in" filter="fade">
                                      <p:cBhvr>
                                        <p:cTn id="21" dur="500"/>
                                        <p:tgtEl>
                                          <p:spTgt spid="5">
                                            <p:graphicEl>
                                              <a:dgm id="{3D8F8327-ADEE-4EFE-B231-85B62CD71DD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dgm id="{7B556B7F-7DB4-412D-9D09-344BAB8F06D6}"/>
                                            </p:graphicEl>
                                          </p:spTgt>
                                        </p:tgtEl>
                                        <p:attrNameLst>
                                          <p:attrName>style.visibility</p:attrName>
                                        </p:attrNameLst>
                                      </p:cBhvr>
                                      <p:to>
                                        <p:strVal val="visible"/>
                                      </p:to>
                                    </p:set>
                                    <p:animEffect transition="in" filter="fade">
                                      <p:cBhvr>
                                        <p:cTn id="26" dur="500"/>
                                        <p:tgtEl>
                                          <p:spTgt spid="5">
                                            <p:graphicEl>
                                              <a:dgm id="{7B556B7F-7DB4-412D-9D09-344BAB8F06D6}"/>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graphicEl>
                                              <a:dgm id="{271D765C-0EE6-4E18-9D8B-99B9E9661648}"/>
                                            </p:graphicEl>
                                          </p:spTgt>
                                        </p:tgtEl>
                                        <p:attrNameLst>
                                          <p:attrName>style.visibility</p:attrName>
                                        </p:attrNameLst>
                                      </p:cBhvr>
                                      <p:to>
                                        <p:strVal val="visible"/>
                                      </p:to>
                                    </p:set>
                                    <p:animEffect transition="in" filter="fade">
                                      <p:cBhvr>
                                        <p:cTn id="29" dur="500"/>
                                        <p:tgtEl>
                                          <p:spTgt spid="5">
                                            <p:graphicEl>
                                              <a:dgm id="{271D765C-0EE6-4E18-9D8B-99B9E96616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204865" y="2075865"/>
            <a:ext cx="11782269" cy="4690695"/>
          </a:xfrm>
          <a:prstGeom prst="roundRect">
            <a:avLst>
              <a:gd name="adj" fmla="val 9771"/>
            </a:avLst>
          </a:prstGeom>
          <a:solidFill>
            <a:srgbClr val="04CFEA"/>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kumimoji="1" lang="ja-JP" altLang="en-US" sz="3200" dirty="0" smtClean="0">
                <a:effectLst>
                  <a:glow rad="63500">
                    <a:srgbClr val="0315C3">
                      <a:alpha val="40000"/>
                    </a:srgbClr>
                  </a:glow>
                </a:effectLst>
              </a:rPr>
              <a:t>「</a:t>
            </a:r>
            <a:r>
              <a:rPr kumimoji="1" lang="ja-JP" altLang="en-US" sz="3200" dirty="0" err="1" smtClean="0">
                <a:effectLst>
                  <a:glow rad="63500">
                    <a:srgbClr val="0315C3">
                      <a:alpha val="40000"/>
                    </a:srgbClr>
                  </a:glow>
                </a:effectLst>
              </a:rPr>
              <a:t>え</a:t>
            </a:r>
            <a:r>
              <a:rPr kumimoji="1" lang="ja-JP" altLang="en-US" sz="3200" dirty="0" smtClean="0">
                <a:effectLst>
                  <a:glow rad="63500">
                    <a:srgbClr val="0315C3">
                      <a:alpha val="40000"/>
                    </a:srgbClr>
                  </a:glow>
                </a:effectLst>
              </a:rPr>
              <a:t>ひめプログラミング教育ホームページ」</a:t>
            </a:r>
            <a:endParaRPr kumimoji="1" lang="en-US" altLang="ja-JP" sz="2800" dirty="0" smtClean="0"/>
          </a:p>
          <a:p>
            <a:pPr algn="ctr"/>
            <a:endParaRPr lang="en-US" altLang="ja-JP" sz="2800" dirty="0" smtClean="0"/>
          </a:p>
          <a:p>
            <a:pPr algn="ctr"/>
            <a:endParaRPr lang="en-US" altLang="ja-JP" sz="2800" dirty="0"/>
          </a:p>
          <a:p>
            <a:pPr algn="ctr"/>
            <a:endParaRPr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endParaRPr kumimoji="1" lang="ja-JP" altLang="en-US" dirty="0"/>
          </a:p>
        </p:txBody>
      </p:sp>
      <p:sp>
        <p:nvSpPr>
          <p:cNvPr id="3" name="テキスト プレースホルダー 2"/>
          <p:cNvSpPr>
            <a:spLocks noGrp="1"/>
          </p:cNvSpPr>
          <p:nvPr>
            <p:ph type="body" sz="quarter" idx="13"/>
          </p:nvPr>
        </p:nvSpPr>
        <p:spPr/>
        <p:txBody>
          <a:bodyPr>
            <a:normAutofit/>
          </a:bodyPr>
          <a:lstStyle/>
          <a:p>
            <a:r>
              <a:rPr kumimoji="1" lang="ja-JP" altLang="en-US" dirty="0" smtClean="0">
                <a:latin typeface="ＭＳ Ｐゴシック" panose="020B0600070205080204" pitchFamily="50" charset="-128"/>
                <a:ea typeface="ＭＳ Ｐゴシック" panose="020B0600070205080204" pitchFamily="50" charset="-128"/>
              </a:rPr>
              <a:t>　プログラミング教育の進め方</a:t>
            </a:r>
            <a:endParaRPr kumimoji="1" lang="ja-JP" altLang="en-US" dirty="0">
              <a:latin typeface="ＭＳ Ｐゴシック" panose="020B0600070205080204" pitchFamily="50" charset="-128"/>
              <a:ea typeface="ＭＳ Ｐゴシック" panose="020B0600070205080204" pitchFamily="50" charset="-128"/>
            </a:endParaRPr>
          </a:p>
        </p:txBody>
      </p:sp>
      <p:grpSp>
        <p:nvGrpSpPr>
          <p:cNvPr id="6" name="グループ化 5"/>
          <p:cNvGrpSpPr/>
          <p:nvPr/>
        </p:nvGrpSpPr>
        <p:grpSpPr>
          <a:xfrm>
            <a:off x="-563880" y="959197"/>
            <a:ext cx="9784080" cy="787689"/>
            <a:chOff x="889994" y="1447784"/>
            <a:chExt cx="9784080" cy="2987991"/>
          </a:xfrm>
        </p:grpSpPr>
        <p:sp>
          <p:nvSpPr>
            <p:cNvPr id="7" name="正方形/長方形 6"/>
            <p:cNvSpPr/>
            <p:nvPr/>
          </p:nvSpPr>
          <p:spPr>
            <a:xfrm>
              <a:off x="1719031" y="1447784"/>
              <a:ext cx="8955043" cy="2872369"/>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 name="テキスト ボックス 7"/>
            <p:cNvSpPr txBox="1"/>
            <p:nvPr/>
          </p:nvSpPr>
          <p:spPr>
            <a:xfrm>
              <a:off x="889994" y="1563406"/>
              <a:ext cx="9372601" cy="2872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80925" tIns="71120" rIns="71120" bIns="71120" numCol="1" spcCol="1270" anchor="ctr" anchorCtr="0">
              <a:noAutofit/>
            </a:bodyPr>
            <a:lstStyle/>
            <a:p>
              <a:pPr lvl="0" algn="l" defTabSz="1244600">
                <a:lnSpc>
                  <a:spcPct val="90000"/>
                </a:lnSpc>
                <a:spcBef>
                  <a:spcPct val="0"/>
                </a:spcBef>
                <a:spcAft>
                  <a:spcPct val="35000"/>
                </a:spcAft>
              </a:pPr>
              <a:r>
                <a:rPr kumimoji="1" lang="en-US" altLang="ja-JP" sz="2800" kern="1200" dirty="0" smtClean="0"/>
                <a:t>STEP</a:t>
              </a:r>
              <a:r>
                <a:rPr kumimoji="1" lang="ja-JP" altLang="en-US" sz="2800" kern="1200" dirty="0" smtClean="0"/>
                <a:t>１　プログラミング教材を体験しましょう。</a:t>
              </a:r>
              <a:endParaRPr kumimoji="1" lang="en-US" altLang="ja-JP" sz="2800" kern="1200" dirty="0" smtClean="0"/>
            </a:p>
          </p:txBody>
        </p:sp>
      </p:grpSp>
      <p:sp>
        <p:nvSpPr>
          <p:cNvPr id="4" name="楕円 3"/>
          <p:cNvSpPr/>
          <p:nvPr/>
        </p:nvSpPr>
        <p:spPr>
          <a:xfrm>
            <a:off x="140249" y="688889"/>
            <a:ext cx="1277071" cy="1277071"/>
          </a:xfrm>
          <a:prstGeom prst="ellipse">
            <a:avLst/>
          </a:prstGeom>
          <a:blipFill rotWithShape="0">
            <a:blip r:embed="rId3"/>
            <a:stretch>
              <a:fillRect/>
            </a:stretch>
          </a:blipFill>
        </p:spPr>
        <p:style>
          <a:lnRef idx="2">
            <a:schemeClr val="accent5">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角丸四角形 11"/>
          <p:cNvSpPr/>
          <p:nvPr/>
        </p:nvSpPr>
        <p:spPr>
          <a:xfrm>
            <a:off x="355711" y="2719801"/>
            <a:ext cx="11568250" cy="3858409"/>
          </a:xfrm>
          <a:prstGeom prst="roundRect">
            <a:avLst>
              <a:gd name="adj" fmla="val 7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rPr>
              <a:t>＜特集記事＞</a:t>
            </a:r>
            <a:endParaRPr lang="en-US" altLang="ja-JP" sz="2800" dirty="0">
              <a:solidFill>
                <a:sysClr val="windowText" lastClr="000000"/>
              </a:solidFill>
            </a:endParaRPr>
          </a:p>
          <a:p>
            <a:endParaRPr lang="en-US" altLang="ja-JP" sz="1400" dirty="0">
              <a:solidFill>
                <a:sysClr val="windowText" lastClr="000000"/>
              </a:solidFill>
            </a:endParaRPr>
          </a:p>
          <a:p>
            <a:r>
              <a:rPr lang="ja-JP" altLang="en-US" sz="2800" dirty="0">
                <a:solidFill>
                  <a:sysClr val="windowText" lastClr="000000"/>
                </a:solidFill>
              </a:rPr>
              <a:t> ・ </a:t>
            </a:r>
            <a:r>
              <a:rPr lang="en-US" altLang="ja-JP" sz="2800" dirty="0">
                <a:solidFill>
                  <a:sysClr val="windowText" lastClr="000000"/>
                </a:solidFill>
              </a:rPr>
              <a:t>Scratch </a:t>
            </a:r>
            <a:r>
              <a:rPr lang="ja-JP" altLang="en-US" sz="2800" dirty="0">
                <a:solidFill>
                  <a:sysClr val="windowText" lastClr="000000"/>
                </a:solidFill>
              </a:rPr>
              <a:t>編</a:t>
            </a:r>
            <a:endParaRPr lang="en-US" altLang="ja-JP" sz="2800" dirty="0">
              <a:solidFill>
                <a:sysClr val="windowText" lastClr="000000"/>
              </a:solidFill>
            </a:endParaRPr>
          </a:p>
          <a:p>
            <a:endParaRPr lang="en-US" altLang="ja-JP" sz="1400" dirty="0">
              <a:solidFill>
                <a:sysClr val="windowText" lastClr="000000"/>
              </a:solidFill>
            </a:endParaRPr>
          </a:p>
          <a:p>
            <a:r>
              <a:rPr lang="ja-JP" altLang="en-US" sz="2800" dirty="0">
                <a:solidFill>
                  <a:sysClr val="windowText" lastClr="000000"/>
                </a:solidFill>
              </a:rPr>
              <a:t> ・ </a:t>
            </a:r>
            <a:r>
              <a:rPr lang="en-US" altLang="ja-JP" sz="2800" dirty="0" err="1">
                <a:solidFill>
                  <a:sysClr val="windowText" lastClr="000000"/>
                </a:solidFill>
              </a:rPr>
              <a:t>Viscuit</a:t>
            </a:r>
            <a:r>
              <a:rPr lang="en-US" altLang="ja-JP" sz="2800" dirty="0">
                <a:solidFill>
                  <a:sysClr val="windowText" lastClr="000000"/>
                </a:solidFill>
              </a:rPr>
              <a:t> </a:t>
            </a:r>
            <a:r>
              <a:rPr lang="ja-JP" altLang="en-US" sz="2800" dirty="0">
                <a:solidFill>
                  <a:sysClr val="windowText" lastClr="000000"/>
                </a:solidFill>
              </a:rPr>
              <a:t>編</a:t>
            </a:r>
            <a:endParaRPr lang="en-US" altLang="ja-JP" sz="2800" dirty="0">
              <a:solidFill>
                <a:sysClr val="windowText" lastClr="000000"/>
              </a:solidFill>
            </a:endParaRPr>
          </a:p>
          <a:p>
            <a:endParaRPr lang="en-US" altLang="ja-JP" sz="1400" dirty="0">
              <a:solidFill>
                <a:sysClr val="windowText" lastClr="000000"/>
              </a:solidFill>
            </a:endParaRPr>
          </a:p>
          <a:p>
            <a:r>
              <a:rPr lang="ja-JP" altLang="en-US" sz="2800" dirty="0">
                <a:solidFill>
                  <a:sysClr val="windowText" lastClr="000000"/>
                </a:solidFill>
              </a:rPr>
              <a:t> ・ </a:t>
            </a:r>
            <a:r>
              <a:rPr lang="en-US" altLang="ja-JP" sz="2800" dirty="0" err="1">
                <a:solidFill>
                  <a:sysClr val="windowText" lastClr="000000"/>
                </a:solidFill>
              </a:rPr>
              <a:t>ScratchJr</a:t>
            </a:r>
            <a:r>
              <a:rPr lang="en-US" altLang="ja-JP" sz="2800" dirty="0">
                <a:solidFill>
                  <a:sysClr val="windowText" lastClr="000000"/>
                </a:solidFill>
              </a:rPr>
              <a:t> </a:t>
            </a:r>
            <a:r>
              <a:rPr lang="ja-JP" altLang="en-US" sz="2800" dirty="0">
                <a:solidFill>
                  <a:sysClr val="windowText" lastClr="000000"/>
                </a:solidFill>
              </a:rPr>
              <a:t>編</a:t>
            </a:r>
            <a:endParaRPr lang="en-US" altLang="ja-JP" sz="2800" dirty="0">
              <a:solidFill>
                <a:sysClr val="windowText" lastClr="000000"/>
              </a:solidFill>
            </a:endParaRPr>
          </a:p>
          <a:p>
            <a:endParaRPr lang="en-US" altLang="ja-JP" sz="1400" dirty="0">
              <a:solidFill>
                <a:sysClr val="windowText" lastClr="000000"/>
              </a:solidFill>
            </a:endParaRPr>
          </a:p>
          <a:p>
            <a:r>
              <a:rPr lang="ja-JP" altLang="en-US" sz="2800" dirty="0">
                <a:solidFill>
                  <a:sysClr val="windowText" lastClr="000000"/>
                </a:solidFill>
              </a:rPr>
              <a:t> ・ アンプラグドコンピューティング 編</a:t>
            </a:r>
            <a:endParaRPr lang="en-US" altLang="ja-JP" sz="2800" dirty="0">
              <a:solidFill>
                <a:sysClr val="windowText" lastClr="000000"/>
              </a:solidFill>
            </a:endParaRPr>
          </a:p>
          <a:p>
            <a:endParaRPr lang="en-US" altLang="ja-JP" sz="1400" dirty="0">
              <a:solidFill>
                <a:sysClr val="windowText" lastClr="000000"/>
              </a:solidFill>
            </a:endParaRPr>
          </a:p>
          <a:p>
            <a:r>
              <a:rPr lang="ja-JP" altLang="en-US" sz="2800" dirty="0">
                <a:solidFill>
                  <a:sysClr val="windowText" lastClr="000000"/>
                </a:solidFill>
              </a:rPr>
              <a:t> ・ ロボットプログラミング 編</a:t>
            </a:r>
            <a:endParaRPr lang="en-US" altLang="ja-JP" sz="2800" dirty="0">
              <a:solidFill>
                <a:sysClr val="windowText" lastClr="000000"/>
              </a:solidFill>
            </a:endParaRP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986" y="3160006"/>
            <a:ext cx="5721573" cy="29779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3854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p:txBody>
          <a:bodyPr>
            <a:normAutofit/>
          </a:bodyPr>
          <a:lstStyle/>
          <a:p>
            <a:r>
              <a:rPr kumimoji="1" lang="ja-JP" altLang="en-US" dirty="0" smtClean="0">
                <a:latin typeface="ＭＳ Ｐゴシック" panose="020B0600070205080204" pitchFamily="50" charset="-128"/>
                <a:ea typeface="ＭＳ Ｐゴシック" panose="020B0600070205080204" pitchFamily="50" charset="-128"/>
              </a:rPr>
              <a:t>　プログラミング教育の進め方</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3" name="角丸四角形 12"/>
          <p:cNvSpPr/>
          <p:nvPr/>
        </p:nvSpPr>
        <p:spPr>
          <a:xfrm>
            <a:off x="755229" y="5873943"/>
            <a:ext cx="10871285" cy="80878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bg1"/>
                </a:solidFill>
              </a:rPr>
              <a:t>　</a:t>
            </a:r>
            <a:r>
              <a:rPr lang="ja-JP" altLang="en-US" sz="3200" dirty="0" smtClean="0">
                <a:solidFill>
                  <a:schemeClr val="bg1"/>
                </a:solidFill>
              </a:rPr>
              <a:t>体験を通して、プログラミングの楽しさや面白さを理解する。</a:t>
            </a:r>
            <a:endParaRPr kumimoji="1" lang="ja-JP" altLang="en-US" sz="3200" dirty="0">
              <a:solidFill>
                <a:schemeClr val="bg1"/>
              </a:solidFill>
            </a:endParaRPr>
          </a:p>
        </p:txBody>
      </p:sp>
      <p:sp>
        <p:nvSpPr>
          <p:cNvPr id="7" name="角丸四角形 6"/>
          <p:cNvSpPr/>
          <p:nvPr/>
        </p:nvSpPr>
        <p:spPr>
          <a:xfrm>
            <a:off x="204865" y="789161"/>
            <a:ext cx="11782269" cy="5002039"/>
          </a:xfrm>
          <a:prstGeom prst="roundRect">
            <a:avLst>
              <a:gd name="adj" fmla="val 9771"/>
            </a:avLst>
          </a:prstGeom>
          <a:solidFill>
            <a:srgbClr val="04CFEA"/>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kumimoji="1" lang="ja-JP" altLang="en-US" sz="3200" dirty="0" smtClean="0">
                <a:effectLst>
                  <a:glow rad="63500">
                    <a:srgbClr val="0315C3">
                      <a:alpha val="40000"/>
                    </a:srgbClr>
                  </a:glow>
                </a:effectLst>
              </a:rPr>
              <a:t>「</a:t>
            </a:r>
            <a:r>
              <a:rPr kumimoji="1" lang="ja-JP" altLang="en-US" sz="3200" dirty="0" err="1" smtClean="0">
                <a:effectLst>
                  <a:glow rad="63500">
                    <a:srgbClr val="0315C3">
                      <a:alpha val="40000"/>
                    </a:srgbClr>
                  </a:glow>
                </a:effectLst>
              </a:rPr>
              <a:t>え</a:t>
            </a:r>
            <a:r>
              <a:rPr kumimoji="1" lang="ja-JP" altLang="en-US" sz="3200" dirty="0" smtClean="0">
                <a:effectLst>
                  <a:glow rad="63500">
                    <a:srgbClr val="0315C3">
                      <a:alpha val="40000"/>
                    </a:srgbClr>
                  </a:glow>
                </a:effectLst>
              </a:rPr>
              <a:t>ひめプログラミング教育ホームページ」　</a:t>
            </a:r>
            <a:r>
              <a:rPr kumimoji="1" lang="en-US" altLang="ja-JP" sz="3200" dirty="0" err="1" smtClean="0">
                <a:effectLst>
                  <a:glow rad="63500">
                    <a:srgbClr val="0315C3">
                      <a:alpha val="40000"/>
                    </a:srgbClr>
                  </a:glow>
                </a:effectLst>
              </a:rPr>
              <a:t>Viscuit</a:t>
            </a:r>
            <a:r>
              <a:rPr kumimoji="1" lang="en-US" altLang="ja-JP" sz="3200" dirty="0" smtClean="0">
                <a:effectLst>
                  <a:glow rad="63500">
                    <a:srgbClr val="0315C3">
                      <a:alpha val="40000"/>
                    </a:srgbClr>
                  </a:glow>
                </a:effectLst>
              </a:rPr>
              <a:t> </a:t>
            </a:r>
            <a:r>
              <a:rPr kumimoji="1" lang="ja-JP" altLang="en-US" sz="3200" dirty="0" smtClean="0">
                <a:effectLst>
                  <a:glow rad="63500">
                    <a:srgbClr val="0315C3">
                      <a:alpha val="40000"/>
                    </a:srgbClr>
                  </a:glow>
                </a:effectLst>
              </a:rPr>
              <a:t>編</a:t>
            </a:r>
            <a:endParaRPr kumimoji="1" lang="en-US" altLang="ja-JP" sz="3200" dirty="0" smtClean="0">
              <a:effectLst>
                <a:glow rad="63500">
                  <a:srgbClr val="0315C3">
                    <a:alpha val="40000"/>
                  </a:srgbClr>
                </a:glow>
              </a:effectLst>
            </a:endParaRPr>
          </a:p>
          <a:p>
            <a:endParaRPr kumimoji="1" lang="en-US" altLang="ja-JP" sz="1200" dirty="0" smtClean="0"/>
          </a:p>
          <a:p>
            <a:pPr algn="ctr"/>
            <a:endParaRPr lang="en-US" altLang="ja-JP" sz="2800" dirty="0" smtClean="0"/>
          </a:p>
          <a:p>
            <a:pPr algn="ctr"/>
            <a:endParaRPr lang="en-US" altLang="ja-JP" sz="2800" dirty="0"/>
          </a:p>
          <a:p>
            <a:pPr algn="ctr"/>
            <a:endParaRPr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endParaRPr kumimoji="1" lang="ja-JP" altLang="en-US"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465" y="1452788"/>
            <a:ext cx="9369067" cy="42556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514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760830" y="913015"/>
            <a:ext cx="10459384" cy="757209"/>
            <a:chOff x="1268826" y="2399672"/>
            <a:chExt cx="10459384" cy="1199836"/>
          </a:xfrm>
        </p:grpSpPr>
        <p:sp>
          <p:nvSpPr>
            <p:cNvPr id="13" name="正方形/長方形 12"/>
            <p:cNvSpPr/>
            <p:nvPr/>
          </p:nvSpPr>
          <p:spPr>
            <a:xfrm>
              <a:off x="1268826" y="2399672"/>
              <a:ext cx="10459384" cy="1199836"/>
            </a:xfrm>
            <a:prstGeom prst="rect">
              <a:avLst/>
            </a:prstGeom>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14" name="テキスト ボックス 13"/>
            <p:cNvSpPr txBox="1"/>
            <p:nvPr/>
          </p:nvSpPr>
          <p:spPr>
            <a:xfrm>
              <a:off x="1268826" y="2399672"/>
              <a:ext cx="10459384" cy="11998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370" tIns="63500" rIns="63500" bIns="63500" numCol="1" spcCol="1270" anchor="ctr" anchorCtr="0">
              <a:noAutofit/>
            </a:bodyPr>
            <a:lstStyle/>
            <a:p>
              <a:pPr lvl="0" algn="l" defTabSz="1111250">
                <a:lnSpc>
                  <a:spcPct val="90000"/>
                </a:lnSpc>
                <a:spcBef>
                  <a:spcPct val="0"/>
                </a:spcBef>
                <a:spcAft>
                  <a:spcPct val="35000"/>
                </a:spcAft>
              </a:pPr>
              <a:r>
                <a:rPr kumimoji="1" lang="en-US" altLang="ja-JP" sz="2500" kern="1200" dirty="0" smtClean="0"/>
                <a:t>STEP</a:t>
              </a:r>
              <a:r>
                <a:rPr kumimoji="1" lang="ja-JP" altLang="en-US" sz="2500" kern="1200" dirty="0" smtClean="0"/>
                <a:t>２　実践事例を参考に、授業のイメージをつかみ実践しましょう。</a:t>
              </a:r>
              <a:endParaRPr kumimoji="1" lang="en-US" altLang="ja-JP" sz="2500" kern="1200" dirty="0" smtClean="0"/>
            </a:p>
          </p:txBody>
        </p:sp>
      </p:grpSp>
      <p:sp>
        <p:nvSpPr>
          <p:cNvPr id="3" name="テキスト プレースホルダー 2"/>
          <p:cNvSpPr>
            <a:spLocks noGrp="1"/>
          </p:cNvSpPr>
          <p:nvPr>
            <p:ph type="body" sz="quarter" idx="13"/>
          </p:nvPr>
        </p:nvSpPr>
        <p:spPr/>
        <p:txBody>
          <a:bodyPr>
            <a:normAutofit/>
          </a:bodyPr>
          <a:lstStyle/>
          <a:p>
            <a:r>
              <a:rPr kumimoji="1" lang="ja-JP" altLang="en-US" dirty="0" smtClean="0">
                <a:latin typeface="ＭＳ Ｐゴシック" panose="020B0600070205080204" pitchFamily="50" charset="-128"/>
                <a:ea typeface="ＭＳ Ｐゴシック" panose="020B0600070205080204" pitchFamily="50" charset="-128"/>
              </a:rPr>
              <a:t>　プログラミング教育の進め方</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1" name="楕円 10"/>
          <p:cNvSpPr/>
          <p:nvPr/>
        </p:nvSpPr>
        <p:spPr>
          <a:xfrm>
            <a:off x="125009" y="687822"/>
            <a:ext cx="1271643" cy="1271643"/>
          </a:xfrm>
          <a:prstGeom prst="ellipse">
            <a:avLst/>
          </a:prstGeom>
          <a:blipFill rotWithShape="0">
            <a:blip r:embed="rId3"/>
            <a:stretch>
              <a:fillRect/>
            </a:stretch>
          </a:blipFill>
        </p:spPr>
        <p:style>
          <a:lnRef idx="2">
            <a:schemeClr val="accent5">
              <a:hueOff val="-3676672"/>
              <a:satOff val="-5114"/>
              <a:lumOff val="-1961"/>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角丸四角形 8"/>
          <p:cNvSpPr/>
          <p:nvPr/>
        </p:nvSpPr>
        <p:spPr>
          <a:xfrm>
            <a:off x="204865" y="2001829"/>
            <a:ext cx="11782269" cy="4764731"/>
          </a:xfrm>
          <a:prstGeom prst="roundRect">
            <a:avLst>
              <a:gd name="adj" fmla="val 9771"/>
            </a:avLst>
          </a:prstGeom>
          <a:solidFill>
            <a:srgbClr val="04CFEA"/>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kumimoji="1" lang="ja-JP" altLang="en-US" sz="3200" dirty="0" smtClean="0">
                <a:effectLst>
                  <a:glow rad="63500">
                    <a:srgbClr val="0315C3">
                      <a:alpha val="40000"/>
                    </a:srgbClr>
                  </a:glow>
                </a:effectLst>
              </a:rPr>
              <a:t>「</a:t>
            </a:r>
            <a:r>
              <a:rPr kumimoji="1" lang="ja-JP" altLang="en-US" sz="3200" dirty="0" err="1" smtClean="0">
                <a:effectLst>
                  <a:glow rad="63500">
                    <a:srgbClr val="0315C3">
                      <a:alpha val="40000"/>
                    </a:srgbClr>
                  </a:glow>
                </a:effectLst>
              </a:rPr>
              <a:t>え</a:t>
            </a:r>
            <a:r>
              <a:rPr kumimoji="1" lang="ja-JP" altLang="en-US" sz="3200" dirty="0" smtClean="0">
                <a:effectLst>
                  <a:glow rad="63500">
                    <a:srgbClr val="0315C3">
                      <a:alpha val="40000"/>
                    </a:srgbClr>
                  </a:glow>
                </a:effectLst>
              </a:rPr>
              <a:t>ひめプログラミング教育ホームページ」　実践事例</a:t>
            </a:r>
            <a:r>
              <a:rPr kumimoji="1" lang="en-US" altLang="ja-JP" sz="3200" dirty="0" smtClean="0">
                <a:effectLst>
                  <a:glow rad="63500">
                    <a:srgbClr val="0315C3">
                      <a:alpha val="40000"/>
                    </a:srgbClr>
                  </a:glow>
                </a:effectLst>
              </a:rPr>
              <a:t> </a:t>
            </a:r>
          </a:p>
          <a:p>
            <a:endParaRPr kumimoji="1" lang="en-US" altLang="ja-JP" sz="1200" dirty="0" smtClean="0"/>
          </a:p>
          <a:p>
            <a:pPr algn="ctr"/>
            <a:endParaRPr lang="en-US" altLang="ja-JP" sz="2800" dirty="0" smtClean="0"/>
          </a:p>
          <a:p>
            <a:pPr algn="ctr"/>
            <a:endParaRPr lang="en-US" altLang="ja-JP" sz="2800" dirty="0"/>
          </a:p>
          <a:p>
            <a:pPr algn="ctr"/>
            <a:endParaRPr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endParaRPr kumimoji="1" lang="ja-JP" altLang="en-US" dirty="0"/>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298" y="2547500"/>
            <a:ext cx="9076555" cy="41126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9694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4787</TotalTime>
  <Words>1267</Words>
  <Application>Microsoft Office PowerPoint</Application>
  <PresentationFormat>ワイド画面</PresentationFormat>
  <Paragraphs>214</Paragraphs>
  <Slides>12</Slides>
  <Notes>12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ＭＳ Ｐゴシック</vt:lpstr>
      <vt:lpstr>ＭＳ ゴシック</vt:lpstr>
      <vt:lpstr>游ゴシック</vt:lpstr>
      <vt:lpstr>Arial</vt:lpstr>
      <vt:lpstr>Arial Black</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小学校におけるプログラミング教育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渡部 浩二 KW.</dc:creator>
  <cp:lastModifiedBy>渡部 浩二 KW.</cp:lastModifiedBy>
  <cp:revision>368</cp:revision>
  <dcterms:created xsi:type="dcterms:W3CDTF">2019-06-04T00:58:05Z</dcterms:created>
  <dcterms:modified xsi:type="dcterms:W3CDTF">2019-10-23T00:55:54Z</dcterms:modified>
</cp:coreProperties>
</file>