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92" r:id="rId3"/>
    <p:sldId id="259" r:id="rId4"/>
    <p:sldId id="274" r:id="rId5"/>
    <p:sldId id="287" r:id="rId6"/>
    <p:sldId id="293" r:id="rId7"/>
    <p:sldId id="330" r:id="rId8"/>
    <p:sldId id="325" r:id="rId9"/>
    <p:sldId id="329" r:id="rId10"/>
    <p:sldId id="331" r:id="rId11"/>
    <p:sldId id="332" r:id="rId12"/>
    <p:sldId id="276" r:id="rId1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15C3"/>
    <a:srgbClr val="FC3924"/>
    <a:srgbClr val="04CFEA"/>
    <a:srgbClr val="06FED5"/>
    <a:srgbClr val="FC4C3A"/>
    <a:srgbClr val="0DDFFB"/>
    <a:srgbClr val="05E1FF"/>
    <a:srgbClr val="00D3F0"/>
    <a:srgbClr val="FD6E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1" autoAdjust="0"/>
    <p:restoredTop sz="74406" autoAdjust="0"/>
  </p:normalViewPr>
  <p:slideViewPr>
    <p:cSldViewPr snapToGrid="0">
      <p:cViewPr varScale="1">
        <p:scale>
          <a:sx n="63" d="100"/>
          <a:sy n="63" d="100"/>
        </p:scale>
        <p:origin x="96" y="1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611820-0F48-46E1-BD1C-38559B067E4B}" type="datetimeFigureOut">
              <a:rPr kumimoji="1" lang="ja-JP" altLang="en-US" smtClean="0"/>
              <a:t>2019/10/23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9388F1-C499-4255-B10C-2A0EEF31B581}" type="slidenum">
              <a:rPr kumimoji="1" lang="ja-JP" altLang="en-US" smtClean="0"/>
              <a:t>‹#›</a:t>
            </a:fld>
            <a:endParaRPr kumimoji="1" lang="ja-JP" altLang="en-US"/>
          </a:p>
        </p:txBody>
      </p:sp>
    </p:spTree>
    <p:extLst>
      <p:ext uri="{BB962C8B-B14F-4D97-AF65-F5344CB8AC3E}">
        <p14:creationId xmlns:p14="http://schemas.microsoft.com/office/powerpoint/2010/main" val="7942221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小学校では、</a:t>
            </a:r>
            <a:r>
              <a:rPr kumimoji="1" lang="en-US" altLang="ja-JP" dirty="0" smtClean="0"/>
              <a:t>2020</a:t>
            </a:r>
            <a:r>
              <a:rPr kumimoji="1" lang="ja-JP" altLang="en-US" dirty="0" smtClean="0"/>
              <a:t>年度からプログラミング教育が導入されます。その概要を紹介します。●</a:t>
            </a:r>
            <a:endParaRPr kumimoji="1" lang="ja-JP" altLang="en-US" dirty="0"/>
          </a:p>
        </p:txBody>
      </p:sp>
      <p:sp>
        <p:nvSpPr>
          <p:cNvPr id="4" name="スライド番号プレースホルダー 3"/>
          <p:cNvSpPr>
            <a:spLocks noGrp="1"/>
          </p:cNvSpPr>
          <p:nvPr>
            <p:ph type="sldNum" sz="quarter" idx="10"/>
          </p:nvPr>
        </p:nvSpPr>
        <p:spPr/>
        <p:txBody>
          <a:bodyPr/>
          <a:lstStyle/>
          <a:p>
            <a:fld id="{B99388F1-C499-4255-B10C-2A0EEF31B581}" type="slidenum">
              <a:rPr kumimoji="1" lang="ja-JP" altLang="en-US" smtClean="0"/>
              <a:t>1</a:t>
            </a:fld>
            <a:endParaRPr kumimoji="1" lang="ja-JP" altLang="en-US" dirty="0"/>
          </a:p>
        </p:txBody>
      </p:sp>
    </p:spTree>
    <p:extLst>
      <p:ext uri="{BB962C8B-B14F-4D97-AF65-F5344CB8AC3E}">
        <p14:creationId xmlns:p14="http://schemas.microsoft.com/office/powerpoint/2010/main" val="2006955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先ほどのプログラムを改善することはできないでしょうか。</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●「上の命令を４回繰り返す」という命令を使うことで、少ない命令でプログラムを作成することができます。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どちらも結果は同じですが、正六角形や正八角形など、コンピュータに与える命令が増えることを考えれば、</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●より効率的なプログラムが必要です。児童は、こうした体験を通じて、論理的に考える力を身に付けていきます。●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99388F1-C499-4255-B10C-2A0EEF31B581}" type="slidenum">
              <a:rPr kumimoji="1" lang="ja-JP" altLang="en-US" smtClean="0"/>
              <a:t>10</a:t>
            </a:fld>
            <a:endParaRPr kumimoji="1" lang="ja-JP" altLang="en-US" dirty="0"/>
          </a:p>
        </p:txBody>
      </p:sp>
    </p:spTree>
    <p:extLst>
      <p:ext uri="{BB962C8B-B14F-4D97-AF65-F5344CB8AC3E}">
        <p14:creationId xmlns:p14="http://schemas.microsoft.com/office/powerpoint/2010/main" val="4232012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また、コンピュータでプログラミング体験を行うことで、</a:t>
            </a:r>
            <a:endParaRPr kumimoji="1" lang="en-US" altLang="ja-JP" dirty="0" smtClean="0"/>
          </a:p>
          <a:p>
            <a:r>
              <a:rPr kumimoji="1" lang="ja-JP" altLang="en-US" dirty="0" smtClean="0"/>
              <a:t>●　他の作図にも応用ができたり、命令の修正等が容易にできたりするなど、正多角形の性質について、より確実な理解につなげていくことができます。</a:t>
            </a:r>
            <a:endParaRPr kumimoji="1" lang="en-US" altLang="ja-JP" dirty="0" smtClean="0"/>
          </a:p>
          <a:p>
            <a:r>
              <a:rPr kumimoji="1" lang="ja-JP" altLang="en-US" dirty="0" smtClean="0"/>
              <a:t>●　プログラミング的思考とは、こうしたコンピュータでの体験を通じて、課題解決までの過程や手順について、試行錯誤しながら、筋道を立てて論理的に考える力です。●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99388F1-C499-4255-B10C-2A0EEF31B581}" type="slidenum">
              <a:rPr kumimoji="1" lang="ja-JP" altLang="en-US" smtClean="0"/>
              <a:t>11</a:t>
            </a:fld>
            <a:endParaRPr kumimoji="1" lang="ja-JP" altLang="en-US" dirty="0"/>
          </a:p>
        </p:txBody>
      </p:sp>
    </p:spTree>
    <p:extLst>
      <p:ext uri="{BB962C8B-B14F-4D97-AF65-F5344CB8AC3E}">
        <p14:creationId xmlns:p14="http://schemas.microsoft.com/office/powerpoint/2010/main" val="3280122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小学校のプログラミング教育で育む資質・能力とはどのようなものでしょうか。</a:t>
            </a:r>
            <a:endParaRPr kumimoji="1" lang="en-US" altLang="ja-JP" dirty="0" smtClean="0"/>
          </a:p>
          <a:p>
            <a:r>
              <a:rPr kumimoji="1" lang="ja-JP" altLang="en-US" dirty="0" smtClean="0"/>
              <a:t>資質・能力の「３つの柱」に沿って、次のように整理できます。</a:t>
            </a:r>
            <a:endParaRPr kumimoji="1" lang="en-US" altLang="ja-JP" dirty="0" smtClean="0"/>
          </a:p>
          <a:p>
            <a:r>
              <a:rPr kumimoji="1" lang="ja-JP" altLang="en-US" dirty="0" smtClean="0"/>
              <a:t>●「知識及び技能」では、身近にコンピュータが活用されていることや、コンピュータに意図した処理を行わせるためには必要な手順があることに気付く</a:t>
            </a:r>
            <a:r>
              <a:rPr kumimoji="1" lang="ja-JP" altLang="en-US" dirty="0" smtClean="0"/>
              <a:t>こと。</a:t>
            </a:r>
            <a:endParaRPr kumimoji="1" lang="en-US" altLang="ja-JP" dirty="0" smtClean="0"/>
          </a:p>
          <a:p>
            <a:r>
              <a:rPr kumimoji="1" lang="ja-JP" altLang="en-US" dirty="0" smtClean="0"/>
              <a:t>●「思考力・判断力・表現力等」では、「プログラミング的思考」を育成</a:t>
            </a:r>
            <a:r>
              <a:rPr kumimoji="1" lang="ja-JP" altLang="en-US" smtClean="0"/>
              <a:t>する</a:t>
            </a:r>
            <a:r>
              <a:rPr kumimoji="1" lang="ja-JP" altLang="en-US" smtClean="0"/>
              <a:t>こと。</a:t>
            </a:r>
            <a:endParaRPr kumimoji="1" lang="en-US" altLang="ja-JP" dirty="0" smtClean="0"/>
          </a:p>
          <a:p>
            <a:r>
              <a:rPr kumimoji="1" lang="ja-JP" altLang="en-US" dirty="0" smtClean="0"/>
              <a:t>●「学びに向かう力、人間性等」では、コンピュータの働きを自分の生活に生かそうとする態度を身に付けることです。</a:t>
            </a:r>
            <a:endParaRPr kumimoji="1" lang="en-US" altLang="ja-JP" dirty="0" smtClean="0"/>
          </a:p>
          <a:p>
            <a:r>
              <a:rPr kumimoji="1" lang="ja-JP" altLang="en-US" dirty="0" smtClean="0"/>
              <a:t>こうした資質・能力を、児童の発達段階に即して身に付けていくことが求められます。●</a:t>
            </a:r>
            <a:endParaRPr kumimoji="1" lang="ja-JP" altLang="en-US" dirty="0"/>
          </a:p>
        </p:txBody>
      </p:sp>
      <p:sp>
        <p:nvSpPr>
          <p:cNvPr id="4" name="スライド番号プレースホルダー 3"/>
          <p:cNvSpPr>
            <a:spLocks noGrp="1"/>
          </p:cNvSpPr>
          <p:nvPr>
            <p:ph type="sldNum" sz="quarter" idx="10"/>
          </p:nvPr>
        </p:nvSpPr>
        <p:spPr/>
        <p:txBody>
          <a:bodyPr/>
          <a:lstStyle/>
          <a:p>
            <a:fld id="{B99388F1-C499-4255-B10C-2A0EEF31B581}" type="slidenum">
              <a:rPr kumimoji="1" lang="ja-JP" altLang="en-US" smtClean="0"/>
              <a:t>12</a:t>
            </a:fld>
            <a:endParaRPr kumimoji="1" lang="ja-JP" altLang="en-US" dirty="0"/>
          </a:p>
        </p:txBody>
      </p:sp>
    </p:spTree>
    <p:extLst>
      <p:ext uri="{BB962C8B-B14F-4D97-AF65-F5344CB8AC3E}">
        <p14:creationId xmlns:p14="http://schemas.microsoft.com/office/powerpoint/2010/main" val="139962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なぜ小学校にプログラミング教育が導入されるのでしょうか。●</a:t>
            </a:r>
            <a:endParaRPr kumimoji="1" lang="en-US" altLang="ja-JP" dirty="0" smtClean="0"/>
          </a:p>
          <a:p>
            <a:r>
              <a:rPr kumimoji="1" lang="ja-JP" altLang="en-US" dirty="0" smtClean="0"/>
              <a:t>現代社会は、家電や自動販売機をはじめ、身近なものにコンピュータが内蔵され、人々の生活を便利で豊かなものにしています。</a:t>
            </a:r>
            <a:endParaRPr kumimoji="1" lang="en-US" altLang="ja-JP" dirty="0" smtClean="0"/>
          </a:p>
          <a:p>
            <a:r>
              <a:rPr kumimoji="1" lang="ja-JP" altLang="en-US" dirty="0" smtClean="0"/>
              <a:t>●児童が大人になる頃の社会は、人工知能により、様々な判断や問題解決がなされ、産業や社会に新たな価値を創出すると予想されます。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そのため、●子どもたちが、</a:t>
            </a:r>
            <a:r>
              <a:rPr kumimoji="1" lang="ja-JP" altLang="en-US" sz="1200" dirty="0" smtClean="0">
                <a:solidFill>
                  <a:schemeClr val="tx1"/>
                </a:solidFill>
              </a:rPr>
              <a:t>コンピュータの仕組みを理解し、より適切、効果的に活用することが重要になります。●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99388F1-C499-4255-B10C-2A0EEF31B581}" type="slidenum">
              <a:rPr kumimoji="1" lang="ja-JP" altLang="en-US" smtClean="0"/>
              <a:t>2</a:t>
            </a:fld>
            <a:endParaRPr kumimoji="1" lang="ja-JP" altLang="en-US"/>
          </a:p>
        </p:txBody>
      </p:sp>
    </p:spTree>
    <p:extLst>
      <p:ext uri="{BB962C8B-B14F-4D97-AF65-F5344CB8AC3E}">
        <p14:creationId xmlns:p14="http://schemas.microsoft.com/office/powerpoint/2010/main" val="641602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コンピュータは人が命令を与えることで動きます。仕組みを理解し、効果的に活用できれば、自分の考えを実現できる道具になります。●</a:t>
            </a:r>
            <a:endParaRPr kumimoji="1" lang="en-US" altLang="ja-JP" dirty="0" smtClean="0"/>
          </a:p>
          <a:p>
            <a:r>
              <a:rPr kumimoji="1" lang="ja-JP" altLang="en-US" dirty="0" smtClean="0"/>
              <a:t>コンピュータを主体的に活用することは、子どもたちの可能性を広げ、将来の社会で活躍するきっかけにすることが期待できます。●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B99388F1-C499-4255-B10C-2A0EEF31B581}" type="slidenum">
              <a:rPr kumimoji="1" lang="ja-JP" altLang="en-US" smtClean="0"/>
              <a:t>3</a:t>
            </a:fld>
            <a:endParaRPr kumimoji="1" lang="ja-JP" altLang="en-US"/>
          </a:p>
        </p:txBody>
      </p:sp>
    </p:spTree>
    <p:extLst>
      <p:ext uri="{BB962C8B-B14F-4D97-AF65-F5344CB8AC3E}">
        <p14:creationId xmlns:p14="http://schemas.microsoft.com/office/powerpoint/2010/main" val="944071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小学校でのプログラミング教育はどのような位置づけなのでしょうか。●</a:t>
            </a:r>
            <a:endParaRPr kumimoji="1" lang="en-US" altLang="ja-JP" dirty="0" smtClean="0"/>
          </a:p>
          <a:p>
            <a:r>
              <a:rPr kumimoji="1" lang="ja-JP" altLang="en-US" dirty="0" smtClean="0"/>
              <a:t>小学校学習指導要領の総則では、児童がプログラミングを体験しながら、コンピュータに意図した処理を行わせるために必要な論理的思考力を身に付けさせるための学習活動を計画的に実施することとしています。●</a:t>
            </a:r>
            <a:endParaRPr kumimoji="1" lang="en-US" altLang="ja-JP" dirty="0" smtClean="0"/>
          </a:p>
          <a:p>
            <a:r>
              <a:rPr kumimoji="1" lang="ja-JP" altLang="en-US" dirty="0" smtClean="0"/>
              <a:t>ポイントは、コンピュータでプログラミング体験できる環境を整備し、計画的に学習活動を行うことです。●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B99388F1-C499-4255-B10C-2A0EEF31B581}" type="slidenum">
              <a:rPr kumimoji="1" lang="ja-JP" altLang="en-US" smtClean="0"/>
              <a:t>4</a:t>
            </a:fld>
            <a:endParaRPr kumimoji="1" lang="ja-JP" altLang="en-US"/>
          </a:p>
        </p:txBody>
      </p:sp>
    </p:spTree>
    <p:extLst>
      <p:ext uri="{BB962C8B-B14F-4D97-AF65-F5344CB8AC3E}">
        <p14:creationId xmlns:p14="http://schemas.microsoft.com/office/powerpoint/2010/main" val="3107263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小学校でプログラミング教育を行うことのねらいは何でしょうか。３点あります。●</a:t>
            </a:r>
            <a:endParaRPr kumimoji="1" lang="en-US" altLang="ja-JP" dirty="0" smtClean="0"/>
          </a:p>
          <a:p>
            <a:r>
              <a:rPr kumimoji="1" lang="ja-JP" altLang="en-US" dirty="0" smtClean="0"/>
              <a:t>１　「プログラミング的思考」を育むこと。</a:t>
            </a:r>
            <a:endParaRPr kumimoji="1" lang="en-US" altLang="ja-JP" dirty="0" smtClean="0"/>
          </a:p>
          <a:p>
            <a:r>
              <a:rPr kumimoji="1" lang="ja-JP" altLang="en-US" dirty="0" smtClean="0"/>
              <a:t>２　プログラムの</a:t>
            </a:r>
            <a:r>
              <a:rPr kumimoji="1" lang="ja-JP" altLang="en-US" dirty="0" smtClean="0"/>
              <a:t>働きやよさ</a:t>
            </a:r>
            <a:r>
              <a:rPr kumimoji="1" lang="ja-JP" altLang="en-US" dirty="0" smtClean="0"/>
              <a:t>、情報技術の社会における役割に気付き、それらを上手に活用してよりよい社会を築いていこうとする態度を育むこと。</a:t>
            </a:r>
            <a:endParaRPr kumimoji="1" lang="en-US" altLang="ja-JP" dirty="0" smtClean="0"/>
          </a:p>
          <a:p>
            <a:r>
              <a:rPr kumimoji="1" lang="ja-JP" altLang="en-US" dirty="0" smtClean="0"/>
              <a:t>３　各教科等の中で実施する場合は、「教科等での学びをより確実なものにする」こと。</a:t>
            </a:r>
            <a:endParaRPr kumimoji="1" lang="en-US" altLang="ja-JP" dirty="0" smtClean="0"/>
          </a:p>
          <a:p>
            <a:r>
              <a:rPr kumimoji="1" lang="ja-JP" altLang="en-US" dirty="0" smtClean="0"/>
              <a:t>例えば、算数科の授業で取り入れる場合、プログラミングの学習が、算数科の学びをより確実なものにすることが大切です。</a:t>
            </a:r>
            <a:endParaRPr kumimoji="1" lang="en-US" altLang="ja-JP" dirty="0" smtClean="0"/>
          </a:p>
          <a:p>
            <a:r>
              <a:rPr kumimoji="1" lang="ja-JP" altLang="en-US" dirty="0" smtClean="0"/>
              <a:t>●なお、プログラミング言語を覚えたり、プログラミングの技能を習得したりすること自体がねらいではありません。●</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B99388F1-C499-4255-B10C-2A0EEF31B581}" type="slidenum">
              <a:rPr kumimoji="1" lang="ja-JP" altLang="en-US" smtClean="0"/>
              <a:t>5</a:t>
            </a:fld>
            <a:endParaRPr kumimoji="1" lang="ja-JP" altLang="en-US"/>
          </a:p>
        </p:txBody>
      </p:sp>
    </p:spTree>
    <p:extLst>
      <p:ext uri="{BB962C8B-B14F-4D97-AF65-F5344CB8AC3E}">
        <p14:creationId xmlns:p14="http://schemas.microsoft.com/office/powerpoint/2010/main" val="2816941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ねらいの一つに、「プログラミング的思考」があります。小学校プログラミング教育の手引きによると、</a:t>
            </a:r>
            <a:endParaRPr kumimoji="1" lang="en-US" altLang="ja-JP" dirty="0" smtClean="0"/>
          </a:p>
          <a:p>
            <a:r>
              <a:rPr kumimoji="1" lang="ja-JP" altLang="en-US" dirty="0" smtClean="0"/>
              <a:t>●自分</a:t>
            </a:r>
            <a:r>
              <a:rPr kumimoji="1" lang="ja-JP" altLang="en-US" dirty="0" smtClean="0"/>
              <a:t>が意図する一連の活動を実現するために、</a:t>
            </a:r>
            <a:endParaRPr kumimoji="1" lang="en-US" altLang="ja-JP" dirty="0" smtClean="0"/>
          </a:p>
          <a:p>
            <a:r>
              <a:rPr kumimoji="1" lang="ja-JP" altLang="en-US" dirty="0" smtClean="0"/>
              <a:t>●どのような動きの組み合わせが必要であり、</a:t>
            </a:r>
            <a:endParaRPr kumimoji="1" lang="en-US" altLang="ja-JP" dirty="0" smtClean="0"/>
          </a:p>
          <a:p>
            <a:r>
              <a:rPr kumimoji="1" lang="ja-JP" altLang="en-US" dirty="0" smtClean="0"/>
              <a:t>●一つ一つの動きに対応した記号を、どのように組み合わせたらいいのか、</a:t>
            </a:r>
            <a:endParaRPr kumimoji="1" lang="en-US" altLang="ja-JP" dirty="0" smtClean="0"/>
          </a:p>
          <a:p>
            <a:r>
              <a:rPr kumimoji="1" lang="ja-JP" altLang="en-US" dirty="0" smtClean="0"/>
              <a:t>●記号の組み合わせをどのように改善していけば、より意図した活動に近づくのか、</a:t>
            </a:r>
            <a:endParaRPr kumimoji="1" lang="en-US" altLang="ja-JP" dirty="0" smtClean="0"/>
          </a:p>
          <a:p>
            <a:r>
              <a:rPr kumimoji="1" lang="ja-JP" altLang="en-US" dirty="0" smtClean="0"/>
              <a:t>●といったことを論理的に考えていく力</a:t>
            </a:r>
            <a:endParaRPr kumimoji="1" lang="en-US" altLang="ja-JP" dirty="0" smtClean="0"/>
          </a:p>
          <a:p>
            <a:r>
              <a:rPr kumimoji="1" lang="ja-JP" altLang="en-US" dirty="0" smtClean="0"/>
              <a:t>と定義されています。具体例を交えてみてみましょう。●</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B99388F1-C499-4255-B10C-2A0EEF31B581}" type="slidenum">
              <a:rPr kumimoji="1" lang="ja-JP" altLang="en-US" smtClean="0"/>
              <a:t>6</a:t>
            </a:fld>
            <a:endParaRPr kumimoji="1" lang="ja-JP" altLang="en-US"/>
          </a:p>
        </p:txBody>
      </p:sp>
    </p:spTree>
    <p:extLst>
      <p:ext uri="{BB962C8B-B14F-4D97-AF65-F5344CB8AC3E}">
        <p14:creationId xmlns:p14="http://schemas.microsoft.com/office/powerpoint/2010/main" val="3567817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「正方形をかく」プログラムの例です。</a:t>
            </a:r>
            <a:endParaRPr kumimoji="1" lang="en-US" altLang="ja-JP" dirty="0" smtClean="0"/>
          </a:p>
          <a:p>
            <a:r>
              <a:rPr kumimoji="1" lang="ja-JP" altLang="en-US" dirty="0" smtClean="0"/>
              <a:t>「ビジュアル型プログラミング教材」では、ブロックを組み合わせてプログラムを作成できるため、児童が理解しやすい教材です。</a:t>
            </a:r>
            <a:endParaRPr kumimoji="1" lang="en-US" altLang="ja-JP" dirty="0" smtClean="0"/>
          </a:p>
          <a:p>
            <a:r>
              <a:rPr kumimoji="1" lang="ja-JP" altLang="en-US" dirty="0" smtClean="0"/>
              <a:t>こうしたプログラム体験を通じて、プログラミング的思考を育成します。もう少し、詳しく見ていきましょう。●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B99388F1-C499-4255-B10C-2A0EEF31B581}" type="slidenum">
              <a:rPr kumimoji="1" lang="ja-JP" altLang="en-US" smtClean="0"/>
              <a:t>7</a:t>
            </a:fld>
            <a:endParaRPr kumimoji="1" lang="ja-JP" altLang="en-US" dirty="0"/>
          </a:p>
        </p:txBody>
      </p:sp>
    </p:spTree>
    <p:extLst>
      <p:ext uri="{BB962C8B-B14F-4D97-AF65-F5344CB8AC3E}">
        <p14:creationId xmlns:p14="http://schemas.microsoft.com/office/powerpoint/2010/main" val="4144500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プログラミング的思考の育成には、プログラムを作成するまでの過程や手順が大切です。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●はじめに、「正方形をかく命令をつくりたい」という活動の意図を明確にします。●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●その</a:t>
            </a:r>
            <a:r>
              <a:rPr kumimoji="1" lang="ja-JP" altLang="en-US" dirty="0" smtClean="0"/>
              <a:t>実現のため</a:t>
            </a:r>
            <a:r>
              <a:rPr kumimoji="1" lang="ja-JP" altLang="en-US" dirty="0" smtClean="0"/>
              <a:t>には、正多角形で学習した、「辺の長さが全て等しく、角の大きさが全て等しい」という内容から、「直線を引く」、「左に</a:t>
            </a:r>
            <a:r>
              <a:rPr kumimoji="1" lang="en-US" altLang="ja-JP" dirty="0" smtClean="0"/>
              <a:t>90</a:t>
            </a:r>
            <a:r>
              <a:rPr kumimoji="1" lang="ja-JP" altLang="en-US" dirty="0" smtClean="0"/>
              <a:t>度曲がる」という二つの動きに分けた命令を考えます。●</a:t>
            </a:r>
            <a:endParaRPr kumimoji="1" lang="en-US" altLang="ja-JP"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99388F1-C499-4255-B10C-2A0EEF31B581}" type="slidenum">
              <a:rPr kumimoji="1" lang="ja-JP" altLang="en-US" smtClean="0"/>
              <a:t>8</a:t>
            </a:fld>
            <a:endParaRPr kumimoji="1" lang="ja-JP" altLang="en-US"/>
          </a:p>
        </p:txBody>
      </p:sp>
    </p:spTree>
    <p:extLst>
      <p:ext uri="{BB962C8B-B14F-4D97-AF65-F5344CB8AC3E}">
        <p14:creationId xmlns:p14="http://schemas.microsoft.com/office/powerpoint/2010/main" val="2646642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では、二つの命令をどのように</a:t>
            </a:r>
            <a:r>
              <a:rPr kumimoji="1" lang="ja-JP" altLang="en-US" dirty="0" smtClean="0"/>
              <a:t>組み合わせればよいのでしょう</a:t>
            </a:r>
            <a:r>
              <a:rPr kumimoji="1" lang="ja-JP" altLang="en-US" dirty="0" smtClean="0"/>
              <a:t>か。</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ここでは、１辺が</a:t>
            </a:r>
            <a:r>
              <a:rPr kumimoji="1" lang="en-US" altLang="ja-JP" dirty="0" smtClean="0"/>
              <a:t>5cm</a:t>
            </a:r>
            <a:r>
              <a:rPr kumimoji="1" lang="ja-JP" altLang="en-US" dirty="0" smtClean="0"/>
              <a:t>を例に考えてみます。</a:t>
            </a:r>
            <a:endParaRPr kumimoji="1" lang="en-US" altLang="ja-JP" dirty="0" smtClean="0"/>
          </a:p>
          <a:p>
            <a:r>
              <a:rPr kumimoji="1" lang="ja-JP" altLang="en-US" dirty="0" smtClean="0"/>
              <a:t>●　「５ｃｍの直線を引く」、「左に９０度曲がる」</a:t>
            </a:r>
            <a:endParaRPr kumimoji="1" lang="en-US" altLang="ja-JP" dirty="0" smtClean="0"/>
          </a:p>
          <a:p>
            <a:r>
              <a:rPr kumimoji="1" lang="ja-JP" altLang="en-US" dirty="0" smtClean="0"/>
              <a:t>●　「５ｃｍの直線を引く」、「左に９０度曲がる」</a:t>
            </a:r>
            <a:endParaRPr kumimoji="1" lang="en-US" altLang="ja-JP" dirty="0" smtClean="0"/>
          </a:p>
          <a:p>
            <a:r>
              <a:rPr kumimoji="1" lang="ja-JP" altLang="en-US" dirty="0" smtClean="0"/>
              <a:t>●　「５ｃｍの直線を引く」、「左に９０度曲がる」</a:t>
            </a:r>
            <a:endParaRPr kumimoji="1" lang="en-US" altLang="ja-JP" dirty="0" smtClean="0"/>
          </a:p>
          <a:p>
            <a:r>
              <a:rPr kumimoji="1" lang="ja-JP" altLang="en-US" dirty="0" smtClean="0"/>
              <a:t>●　「５ｃｍの直線を引く」、「左に９０度曲がる」</a:t>
            </a:r>
            <a:endParaRPr kumimoji="1" lang="en-US" altLang="ja-JP" dirty="0" smtClean="0"/>
          </a:p>
          <a:p>
            <a:r>
              <a:rPr kumimoji="1" lang="ja-JP" altLang="en-US" dirty="0" smtClean="0"/>
              <a:t>このように、命令を組み合わせることで、１辺が５ｃｍの正方形を書くことができます。●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B99388F1-C499-4255-B10C-2A0EEF31B581}" type="slidenum">
              <a:rPr kumimoji="1" lang="ja-JP" altLang="en-US" smtClean="0"/>
              <a:t>9</a:t>
            </a:fld>
            <a:endParaRPr kumimoji="1" lang="ja-JP" altLang="en-US" dirty="0"/>
          </a:p>
        </p:txBody>
      </p:sp>
    </p:spTree>
    <p:extLst>
      <p:ext uri="{BB962C8B-B14F-4D97-AF65-F5344CB8AC3E}">
        <p14:creationId xmlns:p14="http://schemas.microsoft.com/office/powerpoint/2010/main" val="1167629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1524000" y="1122363"/>
            <a:ext cx="9144000" cy="2387600"/>
          </a:xfrm>
        </p:spPr>
        <p:txBody>
          <a:bodyPr anchor="b"/>
          <a:lstStyle>
            <a:lvl1pPr algn="ctr">
              <a:defRPr sz="6000"/>
            </a:lvl1pPr>
          </a:lstStyle>
          <a:p>
            <a:r>
              <a:rPr kumimoji="1" lang="ja-JP" altLang="en-US" dirty="0" smtClean="0"/>
              <a:t>プログラミング教育</a:t>
            </a:r>
            <a:endParaRPr kumimoji="1" lang="ja-JP" altLang="en-US" dirty="0"/>
          </a:p>
        </p:txBody>
      </p:sp>
      <p:sp>
        <p:nvSpPr>
          <p:cNvPr id="3" name="サブタイトル 2"/>
          <p:cNvSpPr>
            <a:spLocks noGrp="1"/>
          </p:cNvSpPr>
          <p:nvPr>
            <p:ph type="subTitle" idx="1" hasCustomPrompt="1"/>
          </p:nvPr>
        </p:nvSpPr>
        <p:spPr>
          <a:xfrm>
            <a:off x="1524000" y="365582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smtClean="0"/>
              <a:t>愛媛県総合教育センター　情報教育室</a:t>
            </a:r>
            <a:endParaRPr kumimoji="1" lang="ja-JP" altLang="en-US" dirty="0"/>
          </a:p>
        </p:txBody>
      </p:sp>
    </p:spTree>
    <p:extLst>
      <p:ext uri="{BB962C8B-B14F-4D97-AF65-F5344CB8AC3E}">
        <p14:creationId xmlns:p14="http://schemas.microsoft.com/office/powerpoint/2010/main" val="1196873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EF0D64F-F1AB-4E5C-963E-DD6795BFADD0}" type="datetimeFigureOut">
              <a:rPr kumimoji="1" lang="ja-JP" altLang="en-US" smtClean="0"/>
              <a:t>2019/10/23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63B691A-F6AC-45E9-82FF-CFC2461C17DA}" type="slidenum">
              <a:rPr kumimoji="1" lang="ja-JP" altLang="en-US" smtClean="0"/>
              <a:t>‹#›</a:t>
            </a:fld>
            <a:endParaRPr kumimoji="1" lang="ja-JP" altLang="en-US"/>
          </a:p>
        </p:txBody>
      </p:sp>
      <p:sp>
        <p:nvSpPr>
          <p:cNvPr id="7" name="テキスト プレースホルダー 11"/>
          <p:cNvSpPr>
            <a:spLocks noGrp="1"/>
          </p:cNvSpPr>
          <p:nvPr>
            <p:ph type="body" sz="quarter" idx="13"/>
          </p:nvPr>
        </p:nvSpPr>
        <p:spPr>
          <a:xfrm>
            <a:off x="0" y="-1"/>
            <a:ext cx="12192000" cy="645459"/>
          </a:xfrm>
          <a:solidFill>
            <a:srgbClr val="00B0F0"/>
          </a:solidFill>
        </p:spPr>
        <p:txBody>
          <a:bodyPr>
            <a:normAutofit/>
          </a:bodyPr>
          <a:lstStyle>
            <a:lvl1pPr marL="0" indent="0">
              <a:buNone/>
              <a:defRPr sz="3200">
                <a:latin typeface="ＭＳ ゴシック" panose="020B0609070205080204" pitchFamily="49" charset="-128"/>
                <a:ea typeface="ＭＳ ゴシック" panose="020B0609070205080204" pitchFamily="49" charset="-128"/>
              </a:defRPr>
            </a:lvl1pPr>
          </a:lstStyle>
          <a:p>
            <a:pPr lvl="0"/>
            <a:endParaRPr kumimoji="1" lang="ja-JP" altLang="en-US" dirty="0"/>
          </a:p>
        </p:txBody>
      </p:sp>
    </p:spTree>
    <p:extLst>
      <p:ext uri="{BB962C8B-B14F-4D97-AF65-F5344CB8AC3E}">
        <p14:creationId xmlns:p14="http://schemas.microsoft.com/office/powerpoint/2010/main" val="4041272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EF0D64F-F1AB-4E5C-963E-DD6795BFADD0}" type="datetimeFigureOut">
              <a:rPr kumimoji="1" lang="ja-JP" altLang="en-US" smtClean="0"/>
              <a:t>2019/10/23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63B691A-F6AC-45E9-82FF-CFC2461C17DA}" type="slidenum">
              <a:rPr kumimoji="1" lang="ja-JP" altLang="en-US" smtClean="0"/>
              <a:t>‹#›</a:t>
            </a:fld>
            <a:endParaRPr kumimoji="1" lang="ja-JP" altLang="en-US"/>
          </a:p>
        </p:txBody>
      </p:sp>
      <p:sp>
        <p:nvSpPr>
          <p:cNvPr id="7" name="テキスト プレースホルダー 11"/>
          <p:cNvSpPr>
            <a:spLocks noGrp="1"/>
          </p:cNvSpPr>
          <p:nvPr>
            <p:ph type="body" sz="quarter" idx="13"/>
          </p:nvPr>
        </p:nvSpPr>
        <p:spPr>
          <a:xfrm>
            <a:off x="0" y="-1"/>
            <a:ext cx="12192000" cy="645459"/>
          </a:xfrm>
          <a:solidFill>
            <a:srgbClr val="00B0F0"/>
          </a:solidFill>
        </p:spPr>
        <p:txBody>
          <a:bodyPr>
            <a:normAutofit/>
          </a:bodyPr>
          <a:lstStyle>
            <a:lvl1pPr marL="0" indent="0">
              <a:buNone/>
              <a:defRPr sz="3200">
                <a:latin typeface="ＭＳ ゴシック" panose="020B0609070205080204" pitchFamily="49" charset="-128"/>
                <a:ea typeface="ＭＳ ゴシック" panose="020B0609070205080204" pitchFamily="49" charset="-128"/>
              </a:defRPr>
            </a:lvl1pPr>
          </a:lstStyle>
          <a:p>
            <a:pPr lvl="0"/>
            <a:endParaRPr kumimoji="1" lang="ja-JP" altLang="en-US" dirty="0"/>
          </a:p>
        </p:txBody>
      </p:sp>
    </p:spTree>
    <p:extLst>
      <p:ext uri="{BB962C8B-B14F-4D97-AF65-F5344CB8AC3E}">
        <p14:creationId xmlns:p14="http://schemas.microsoft.com/office/powerpoint/2010/main" val="3389839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EF0D64F-F1AB-4E5C-963E-DD6795BFADD0}" type="datetimeFigureOut">
              <a:rPr kumimoji="1" lang="ja-JP" altLang="en-US" smtClean="0"/>
              <a:t>2019/10/23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63B691A-F6AC-45E9-82FF-CFC2461C17DA}" type="slidenum">
              <a:rPr kumimoji="1" lang="ja-JP" altLang="en-US" smtClean="0"/>
              <a:t>‹#›</a:t>
            </a:fld>
            <a:endParaRPr kumimoji="1" lang="ja-JP" altLang="en-US"/>
          </a:p>
        </p:txBody>
      </p:sp>
      <p:sp>
        <p:nvSpPr>
          <p:cNvPr id="8" name="テキスト プレースホルダー 11"/>
          <p:cNvSpPr>
            <a:spLocks noGrp="1"/>
          </p:cNvSpPr>
          <p:nvPr>
            <p:ph type="body" sz="quarter" idx="13" hasCustomPrompt="1"/>
          </p:nvPr>
        </p:nvSpPr>
        <p:spPr>
          <a:xfrm>
            <a:off x="0" y="-1"/>
            <a:ext cx="12192000" cy="645459"/>
          </a:xfrm>
          <a:solidFill>
            <a:srgbClr val="00B0F0"/>
          </a:solidFill>
        </p:spPr>
        <p:txBody>
          <a:bodyPr>
            <a:normAutofit/>
          </a:bodyPr>
          <a:lstStyle>
            <a:lvl1pPr marL="0" indent="0">
              <a:buNone/>
              <a:defRPr sz="3200">
                <a:latin typeface="ＭＳ ゴシック" panose="020B0609070205080204" pitchFamily="49" charset="-128"/>
                <a:ea typeface="ＭＳ ゴシック" panose="020B0609070205080204" pitchFamily="49" charset="-128"/>
              </a:defRPr>
            </a:lvl1pPr>
          </a:lstStyle>
          <a:p>
            <a:pPr lvl="0"/>
            <a:r>
              <a:rPr kumimoji="1" lang="ja-JP" altLang="en-US" dirty="0" smtClean="0"/>
              <a:t>小学校プログラミング教育について</a:t>
            </a:r>
            <a:endParaRPr kumimoji="1" lang="ja-JP" altLang="en-US" dirty="0"/>
          </a:p>
        </p:txBody>
      </p:sp>
    </p:spTree>
    <p:extLst>
      <p:ext uri="{BB962C8B-B14F-4D97-AF65-F5344CB8AC3E}">
        <p14:creationId xmlns:p14="http://schemas.microsoft.com/office/powerpoint/2010/main" val="1305656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EF0D64F-F1AB-4E5C-963E-DD6795BFADD0}" type="datetimeFigureOut">
              <a:rPr kumimoji="1" lang="ja-JP" altLang="en-US" smtClean="0"/>
              <a:t>2019/10/23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63B691A-F6AC-45E9-82FF-CFC2461C17DA}" type="slidenum">
              <a:rPr kumimoji="1" lang="ja-JP" altLang="en-US" smtClean="0"/>
              <a:t>‹#›</a:t>
            </a:fld>
            <a:endParaRPr kumimoji="1" lang="ja-JP" altLang="en-US"/>
          </a:p>
        </p:txBody>
      </p:sp>
      <p:sp>
        <p:nvSpPr>
          <p:cNvPr id="12" name="テキスト プレースホルダー 11"/>
          <p:cNvSpPr>
            <a:spLocks noGrp="1"/>
          </p:cNvSpPr>
          <p:nvPr>
            <p:ph type="body" sz="quarter" idx="13"/>
          </p:nvPr>
        </p:nvSpPr>
        <p:spPr>
          <a:xfrm>
            <a:off x="0" y="-1"/>
            <a:ext cx="12192000" cy="645459"/>
          </a:xfrm>
          <a:solidFill>
            <a:srgbClr val="00B0F0"/>
          </a:solidFill>
        </p:spPr>
        <p:txBody>
          <a:bodyPr>
            <a:normAutofit/>
          </a:bodyPr>
          <a:lstStyle>
            <a:lvl1pPr marL="0" indent="0">
              <a:buNone/>
              <a:defRPr sz="3200">
                <a:latin typeface="ＭＳ ゴシック" panose="020B0609070205080204" pitchFamily="49" charset="-128"/>
                <a:ea typeface="ＭＳ ゴシック" panose="020B0609070205080204" pitchFamily="49" charset="-128"/>
              </a:defRPr>
            </a:lvl1pPr>
          </a:lstStyle>
          <a:p>
            <a:pPr lvl="0"/>
            <a:endParaRPr kumimoji="1" lang="ja-JP" altLang="en-US" dirty="0"/>
          </a:p>
        </p:txBody>
      </p:sp>
    </p:spTree>
    <p:extLst>
      <p:ext uri="{BB962C8B-B14F-4D97-AF65-F5344CB8AC3E}">
        <p14:creationId xmlns:p14="http://schemas.microsoft.com/office/powerpoint/2010/main" val="1089413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EF0D64F-F1AB-4E5C-963E-DD6795BFADD0}" type="datetimeFigureOut">
              <a:rPr kumimoji="1" lang="ja-JP" altLang="en-US" smtClean="0"/>
              <a:t>2019/10/23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63B691A-F6AC-45E9-82FF-CFC2461C17DA}" type="slidenum">
              <a:rPr kumimoji="1" lang="ja-JP" altLang="en-US" smtClean="0"/>
              <a:t>‹#›</a:t>
            </a:fld>
            <a:endParaRPr kumimoji="1" lang="ja-JP" altLang="en-US"/>
          </a:p>
        </p:txBody>
      </p:sp>
      <p:sp>
        <p:nvSpPr>
          <p:cNvPr id="6" name="テキスト プレースホルダー 11"/>
          <p:cNvSpPr>
            <a:spLocks noGrp="1"/>
          </p:cNvSpPr>
          <p:nvPr>
            <p:ph type="body" sz="quarter" idx="13"/>
          </p:nvPr>
        </p:nvSpPr>
        <p:spPr>
          <a:xfrm>
            <a:off x="0" y="-1"/>
            <a:ext cx="12192000" cy="645459"/>
          </a:xfrm>
          <a:solidFill>
            <a:srgbClr val="00B0F0"/>
          </a:solidFill>
        </p:spPr>
        <p:txBody>
          <a:bodyPr>
            <a:normAutofit/>
          </a:bodyPr>
          <a:lstStyle>
            <a:lvl1pPr marL="0" indent="0">
              <a:buNone/>
              <a:defRPr sz="3200">
                <a:latin typeface="ＭＳ ゴシック" panose="020B0609070205080204" pitchFamily="49" charset="-128"/>
                <a:ea typeface="ＭＳ ゴシック" panose="020B0609070205080204" pitchFamily="49" charset="-128"/>
              </a:defRPr>
            </a:lvl1pPr>
          </a:lstStyle>
          <a:p>
            <a:pPr lvl="0"/>
            <a:endParaRPr kumimoji="1" lang="ja-JP" altLang="en-US" dirty="0"/>
          </a:p>
        </p:txBody>
      </p:sp>
    </p:spTree>
    <p:extLst>
      <p:ext uri="{BB962C8B-B14F-4D97-AF65-F5344CB8AC3E}">
        <p14:creationId xmlns:p14="http://schemas.microsoft.com/office/powerpoint/2010/main" val="2865217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EF0D64F-F1AB-4E5C-963E-DD6795BFADD0}" type="datetimeFigureOut">
              <a:rPr kumimoji="1" lang="ja-JP" altLang="en-US" smtClean="0"/>
              <a:t>2019/10/23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63B691A-F6AC-45E9-82FF-CFC2461C17DA}" type="slidenum">
              <a:rPr kumimoji="1" lang="ja-JP" altLang="en-US" smtClean="0"/>
              <a:t>‹#›</a:t>
            </a:fld>
            <a:endParaRPr kumimoji="1" lang="ja-JP" altLang="en-US"/>
          </a:p>
        </p:txBody>
      </p:sp>
      <p:sp>
        <p:nvSpPr>
          <p:cNvPr id="5" name="テキスト プレースホルダー 11"/>
          <p:cNvSpPr>
            <a:spLocks noGrp="1"/>
          </p:cNvSpPr>
          <p:nvPr>
            <p:ph type="body" sz="quarter" idx="13"/>
          </p:nvPr>
        </p:nvSpPr>
        <p:spPr>
          <a:xfrm>
            <a:off x="0" y="-1"/>
            <a:ext cx="12192000" cy="645459"/>
          </a:xfrm>
          <a:solidFill>
            <a:srgbClr val="00B0F0"/>
          </a:solidFill>
        </p:spPr>
        <p:txBody>
          <a:bodyPr>
            <a:normAutofit/>
          </a:bodyPr>
          <a:lstStyle>
            <a:lvl1pPr marL="0" indent="0">
              <a:buNone/>
              <a:defRPr sz="3200">
                <a:latin typeface="ＭＳ ゴシック" panose="020B0609070205080204" pitchFamily="49" charset="-128"/>
                <a:ea typeface="ＭＳ ゴシック" panose="020B0609070205080204" pitchFamily="49" charset="-128"/>
              </a:defRPr>
            </a:lvl1pPr>
          </a:lstStyle>
          <a:p>
            <a:pPr lvl="0"/>
            <a:endParaRPr kumimoji="1" lang="ja-JP" altLang="en-US" dirty="0"/>
          </a:p>
        </p:txBody>
      </p:sp>
    </p:spTree>
    <p:extLst>
      <p:ext uri="{BB962C8B-B14F-4D97-AF65-F5344CB8AC3E}">
        <p14:creationId xmlns:p14="http://schemas.microsoft.com/office/powerpoint/2010/main" val="351872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EF0D64F-F1AB-4E5C-963E-DD6795BFADD0}" type="datetimeFigureOut">
              <a:rPr kumimoji="1" lang="ja-JP" altLang="en-US" smtClean="0"/>
              <a:t>2019/10/23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63B691A-F6AC-45E9-82FF-CFC2461C17DA}" type="slidenum">
              <a:rPr kumimoji="1" lang="ja-JP" altLang="en-US" smtClean="0"/>
              <a:t>‹#›</a:t>
            </a:fld>
            <a:endParaRPr kumimoji="1" lang="ja-JP" altLang="en-US"/>
          </a:p>
        </p:txBody>
      </p:sp>
      <p:sp>
        <p:nvSpPr>
          <p:cNvPr id="8" name="テキスト プレースホルダー 11"/>
          <p:cNvSpPr>
            <a:spLocks noGrp="1"/>
          </p:cNvSpPr>
          <p:nvPr>
            <p:ph type="body" sz="quarter" idx="13"/>
          </p:nvPr>
        </p:nvSpPr>
        <p:spPr>
          <a:xfrm>
            <a:off x="0" y="-1"/>
            <a:ext cx="12192000" cy="645459"/>
          </a:xfrm>
          <a:solidFill>
            <a:srgbClr val="00B0F0"/>
          </a:solidFill>
        </p:spPr>
        <p:txBody>
          <a:bodyPr>
            <a:normAutofit/>
          </a:bodyPr>
          <a:lstStyle>
            <a:lvl1pPr marL="0" indent="0">
              <a:buNone/>
              <a:defRPr sz="3200">
                <a:latin typeface="ＭＳ ゴシック" panose="020B0609070205080204" pitchFamily="49" charset="-128"/>
                <a:ea typeface="ＭＳ ゴシック" panose="020B0609070205080204" pitchFamily="49" charset="-128"/>
              </a:defRPr>
            </a:lvl1pPr>
          </a:lstStyle>
          <a:p>
            <a:pPr lvl="0"/>
            <a:endParaRPr kumimoji="1" lang="ja-JP" altLang="en-US" dirty="0"/>
          </a:p>
        </p:txBody>
      </p:sp>
    </p:spTree>
    <p:extLst>
      <p:ext uri="{BB962C8B-B14F-4D97-AF65-F5344CB8AC3E}">
        <p14:creationId xmlns:p14="http://schemas.microsoft.com/office/powerpoint/2010/main" val="4015766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EF0D64F-F1AB-4E5C-963E-DD6795BFADD0}" type="datetimeFigureOut">
              <a:rPr kumimoji="1" lang="ja-JP" altLang="en-US" smtClean="0"/>
              <a:t>2019/10/23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63B691A-F6AC-45E9-82FF-CFC2461C17DA}" type="slidenum">
              <a:rPr kumimoji="1" lang="ja-JP" altLang="en-US" smtClean="0"/>
              <a:t>‹#›</a:t>
            </a:fld>
            <a:endParaRPr kumimoji="1" lang="ja-JP" altLang="en-US"/>
          </a:p>
        </p:txBody>
      </p:sp>
      <p:sp>
        <p:nvSpPr>
          <p:cNvPr id="8" name="テキスト プレースホルダー 11"/>
          <p:cNvSpPr>
            <a:spLocks noGrp="1"/>
          </p:cNvSpPr>
          <p:nvPr>
            <p:ph type="body" sz="quarter" idx="13"/>
          </p:nvPr>
        </p:nvSpPr>
        <p:spPr>
          <a:xfrm>
            <a:off x="0" y="-1"/>
            <a:ext cx="12192000" cy="645459"/>
          </a:xfrm>
          <a:solidFill>
            <a:srgbClr val="00B0F0"/>
          </a:solidFill>
        </p:spPr>
        <p:txBody>
          <a:bodyPr>
            <a:normAutofit/>
          </a:bodyPr>
          <a:lstStyle>
            <a:lvl1pPr marL="0" indent="0">
              <a:buNone/>
              <a:defRPr sz="3200">
                <a:latin typeface="ＭＳ ゴシック" panose="020B0609070205080204" pitchFamily="49" charset="-128"/>
                <a:ea typeface="ＭＳ ゴシック" panose="020B0609070205080204" pitchFamily="49" charset="-128"/>
              </a:defRPr>
            </a:lvl1pPr>
          </a:lstStyle>
          <a:p>
            <a:pPr lvl="0"/>
            <a:endParaRPr kumimoji="1" lang="ja-JP" altLang="en-US" dirty="0"/>
          </a:p>
        </p:txBody>
      </p:sp>
    </p:spTree>
    <p:extLst>
      <p:ext uri="{BB962C8B-B14F-4D97-AF65-F5344CB8AC3E}">
        <p14:creationId xmlns:p14="http://schemas.microsoft.com/office/powerpoint/2010/main" val="4223513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EF0D64F-F1AB-4E5C-963E-DD6795BFADD0}" type="datetimeFigureOut">
              <a:rPr kumimoji="1" lang="ja-JP" altLang="en-US" smtClean="0"/>
              <a:t>2019/10/23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63B691A-F6AC-45E9-82FF-CFC2461C17DA}" type="slidenum">
              <a:rPr kumimoji="1" lang="ja-JP" altLang="en-US" smtClean="0"/>
              <a:t>‹#›</a:t>
            </a:fld>
            <a:endParaRPr kumimoji="1" lang="ja-JP" altLang="en-US"/>
          </a:p>
        </p:txBody>
      </p:sp>
      <p:sp>
        <p:nvSpPr>
          <p:cNvPr id="7" name="テキスト プレースホルダー 11"/>
          <p:cNvSpPr>
            <a:spLocks noGrp="1"/>
          </p:cNvSpPr>
          <p:nvPr>
            <p:ph type="body" sz="quarter" idx="13"/>
          </p:nvPr>
        </p:nvSpPr>
        <p:spPr>
          <a:xfrm>
            <a:off x="0" y="-1"/>
            <a:ext cx="12192000" cy="645459"/>
          </a:xfrm>
          <a:solidFill>
            <a:srgbClr val="00B0F0"/>
          </a:solidFill>
        </p:spPr>
        <p:txBody>
          <a:bodyPr>
            <a:normAutofit/>
          </a:bodyPr>
          <a:lstStyle>
            <a:lvl1pPr marL="0" indent="0">
              <a:buNone/>
              <a:defRPr sz="3200">
                <a:latin typeface="ＭＳ ゴシック" panose="020B0609070205080204" pitchFamily="49" charset="-128"/>
                <a:ea typeface="ＭＳ ゴシック" panose="020B0609070205080204" pitchFamily="49" charset="-128"/>
              </a:defRPr>
            </a:lvl1pPr>
          </a:lstStyle>
          <a:p>
            <a:pPr lvl="0"/>
            <a:endParaRPr kumimoji="1" lang="ja-JP" altLang="en-US" dirty="0"/>
          </a:p>
        </p:txBody>
      </p:sp>
    </p:spTree>
    <p:extLst>
      <p:ext uri="{BB962C8B-B14F-4D97-AF65-F5344CB8AC3E}">
        <p14:creationId xmlns:p14="http://schemas.microsoft.com/office/powerpoint/2010/main" val="1788339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F0D64F-F1AB-4E5C-963E-DD6795BFADD0}" type="datetimeFigureOut">
              <a:rPr kumimoji="1" lang="ja-JP" altLang="en-US" smtClean="0"/>
              <a:t>2019/10/23</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3B691A-F6AC-45E9-82FF-CFC2461C17DA}" type="slidenum">
              <a:rPr kumimoji="1" lang="ja-JP" altLang="en-US" smtClean="0"/>
              <a:t>‹#›</a:t>
            </a:fld>
            <a:endParaRPr kumimoji="1" lang="ja-JP" altLang="en-US"/>
          </a:p>
        </p:txBody>
      </p:sp>
    </p:spTree>
    <p:extLst>
      <p:ext uri="{BB962C8B-B14F-4D97-AF65-F5344CB8AC3E}">
        <p14:creationId xmlns:p14="http://schemas.microsoft.com/office/powerpoint/2010/main" val="231911021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53029" y="788534"/>
            <a:ext cx="9144000" cy="2387600"/>
          </a:xfrm>
        </p:spPr>
        <p:txBody>
          <a:bodyPr>
            <a:normAutofit/>
          </a:bodyPr>
          <a:lstStyle/>
          <a:p>
            <a:r>
              <a:rPr kumimoji="1" lang="ja-JP" altLang="en-US" sz="4400" dirty="0" smtClean="0"/>
              <a:t>小学校</a:t>
            </a:r>
            <a:r>
              <a:rPr kumimoji="1" lang="ja-JP" altLang="en-US" sz="4400" smtClean="0"/>
              <a:t>におけるプログラミング</a:t>
            </a:r>
            <a:r>
              <a:rPr kumimoji="1" lang="ja-JP" altLang="en-US" sz="4400" dirty="0" smtClean="0"/>
              <a:t>教育</a:t>
            </a:r>
            <a:endParaRPr kumimoji="1" lang="ja-JP" altLang="en-US" sz="4400" dirty="0"/>
          </a:p>
        </p:txBody>
      </p:sp>
      <p:sp>
        <p:nvSpPr>
          <p:cNvPr id="4" name="テキスト ボックス 3"/>
          <p:cNvSpPr txBox="1"/>
          <p:nvPr/>
        </p:nvSpPr>
        <p:spPr>
          <a:xfrm>
            <a:off x="4750526" y="4505960"/>
            <a:ext cx="6858000" cy="584775"/>
          </a:xfrm>
          <a:prstGeom prst="rect">
            <a:avLst/>
          </a:prstGeom>
          <a:noFill/>
        </p:spPr>
        <p:txBody>
          <a:bodyPr wrap="square" rtlCol="0">
            <a:spAutoFit/>
          </a:bodyPr>
          <a:lstStyle/>
          <a:p>
            <a:r>
              <a:rPr kumimoji="1" lang="ja-JP" altLang="en-US" sz="3200" dirty="0" smtClean="0"/>
              <a:t>愛媛県総合教育センター　情報教育室</a:t>
            </a:r>
            <a:endParaRPr kumimoji="1" lang="ja-JP" altLang="en-US" sz="3200" dirty="0"/>
          </a:p>
        </p:txBody>
      </p:sp>
    </p:spTree>
    <p:extLst>
      <p:ext uri="{BB962C8B-B14F-4D97-AF65-F5344CB8AC3E}">
        <p14:creationId xmlns:p14="http://schemas.microsoft.com/office/powerpoint/2010/main" val="3833408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05080" y="1495487"/>
            <a:ext cx="5678265" cy="647474"/>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プレースホルダー 2"/>
          <p:cNvSpPr>
            <a:spLocks noGrp="1"/>
          </p:cNvSpPr>
          <p:nvPr>
            <p:ph type="body" sz="quarter" idx="13"/>
          </p:nvPr>
        </p:nvSpPr>
        <p:spPr/>
        <p:txBody>
          <a:bodyPr/>
          <a:lstStyle/>
          <a:p>
            <a:r>
              <a:rPr kumimoji="1" lang="ja-JP" altLang="en-US" dirty="0" smtClean="0">
                <a:latin typeface="+mn-ea"/>
                <a:ea typeface="+mn-ea"/>
              </a:rPr>
              <a:t>　プログラミング的思考とは</a:t>
            </a:r>
            <a:endParaRPr kumimoji="1" lang="ja-JP" altLang="en-US" dirty="0">
              <a:latin typeface="+mn-ea"/>
              <a:ea typeface="+mn-ea"/>
            </a:endParaRPr>
          </a:p>
        </p:txBody>
      </p:sp>
      <p:sp>
        <p:nvSpPr>
          <p:cNvPr id="28" name="テキスト ボックス 27"/>
          <p:cNvSpPr txBox="1"/>
          <p:nvPr/>
        </p:nvSpPr>
        <p:spPr>
          <a:xfrm>
            <a:off x="505080" y="1567543"/>
            <a:ext cx="6384971" cy="523220"/>
          </a:xfrm>
          <a:prstGeom prst="rect">
            <a:avLst/>
          </a:prstGeom>
          <a:noFill/>
        </p:spPr>
        <p:txBody>
          <a:bodyPr wrap="square" rtlCol="0">
            <a:spAutoFit/>
          </a:bodyPr>
          <a:lstStyle/>
          <a:p>
            <a:r>
              <a:rPr lang="ja-JP" altLang="en-US" sz="2800" smtClean="0"/>
              <a:t> ⑤　必要に応じて改善する</a:t>
            </a:r>
            <a:endParaRPr lang="en-US" altLang="ja-JP" sz="2800" smtClean="0"/>
          </a:p>
        </p:txBody>
      </p:sp>
      <p:sp>
        <p:nvSpPr>
          <p:cNvPr id="5" name="正方形/長方形 4"/>
          <p:cNvSpPr/>
          <p:nvPr/>
        </p:nvSpPr>
        <p:spPr>
          <a:xfrm>
            <a:off x="909829" y="2192504"/>
            <a:ext cx="5277407" cy="1107996"/>
          </a:xfrm>
          <a:prstGeom prst="rect">
            <a:avLst/>
          </a:prstGeom>
        </p:spPr>
        <p:txBody>
          <a:bodyPr wrap="none">
            <a:spAutoFit/>
          </a:bodyPr>
          <a:lstStyle/>
          <a:p>
            <a:r>
              <a:rPr lang="ja-JP" altLang="en-US" sz="2800" smtClean="0"/>
              <a:t>・　「５ｃｍの直線</a:t>
            </a:r>
            <a:r>
              <a:rPr lang="ja-JP" altLang="en-US" sz="2800"/>
              <a:t>を引く</a:t>
            </a:r>
            <a:r>
              <a:rPr lang="ja-JP" altLang="en-US" sz="2800" smtClean="0"/>
              <a:t>」　</a:t>
            </a:r>
            <a:r>
              <a:rPr lang="ja-JP" altLang="en-US" sz="2800" u="sng" smtClean="0">
                <a:solidFill>
                  <a:srgbClr val="FF0000"/>
                </a:solidFill>
              </a:rPr>
              <a:t>（ア→イ）</a:t>
            </a:r>
            <a:endParaRPr lang="en-US" altLang="ja-JP" sz="2800" u="sng" smtClean="0">
              <a:solidFill>
                <a:srgbClr val="FF0000"/>
              </a:solidFill>
            </a:endParaRPr>
          </a:p>
          <a:p>
            <a:endParaRPr lang="en-US" altLang="ja-JP" sz="1000" u="sng" smtClean="0">
              <a:solidFill>
                <a:srgbClr val="FF0000"/>
              </a:solidFill>
            </a:endParaRPr>
          </a:p>
          <a:p>
            <a:r>
              <a:rPr lang="ja-JP" altLang="en-US" sz="2800" smtClean="0"/>
              <a:t>・　「左に９０度曲がる」　</a:t>
            </a:r>
            <a:r>
              <a:rPr lang="ja-JP" altLang="en-US" sz="2800" u="sng" smtClean="0">
                <a:solidFill>
                  <a:srgbClr val="FF0000"/>
                </a:solidFill>
              </a:rPr>
              <a:t>（角イ）</a:t>
            </a:r>
            <a:endParaRPr lang="en-US" altLang="ja-JP" sz="2800" u="sng" smtClean="0">
              <a:solidFill>
                <a:srgbClr val="FF0000"/>
              </a:solidFill>
            </a:endParaRPr>
          </a:p>
        </p:txBody>
      </p:sp>
      <p:sp>
        <p:nvSpPr>
          <p:cNvPr id="31" name="正方形/長方形 30"/>
          <p:cNvSpPr/>
          <p:nvPr/>
        </p:nvSpPr>
        <p:spPr>
          <a:xfrm>
            <a:off x="914961" y="3373919"/>
            <a:ext cx="5293437" cy="1261884"/>
          </a:xfrm>
          <a:prstGeom prst="rect">
            <a:avLst/>
          </a:prstGeom>
        </p:spPr>
        <p:txBody>
          <a:bodyPr wrap="none">
            <a:spAutoFit/>
          </a:bodyPr>
          <a:lstStyle/>
          <a:p>
            <a:r>
              <a:rPr lang="ja-JP" altLang="en-US" sz="2800" smtClean="0"/>
              <a:t>・</a:t>
            </a:r>
            <a:r>
              <a:rPr lang="ja-JP" altLang="en-US" sz="2800"/>
              <a:t>　</a:t>
            </a:r>
            <a:r>
              <a:rPr lang="ja-JP" altLang="en-US" sz="2800" smtClean="0"/>
              <a:t>「５ｃｍの直線</a:t>
            </a:r>
            <a:r>
              <a:rPr lang="ja-JP" altLang="en-US" sz="2800"/>
              <a:t>を引く</a:t>
            </a:r>
            <a:r>
              <a:rPr lang="ja-JP" altLang="en-US" sz="2800" smtClean="0"/>
              <a:t>」　</a:t>
            </a:r>
            <a:r>
              <a:rPr lang="ja-JP" altLang="en-US" sz="2800" u="sng" smtClean="0">
                <a:solidFill>
                  <a:srgbClr val="FF0000"/>
                </a:solidFill>
              </a:rPr>
              <a:t>（イ→ウ）</a:t>
            </a:r>
            <a:endParaRPr lang="en-US" altLang="ja-JP" sz="2800" u="sng" smtClean="0">
              <a:solidFill>
                <a:srgbClr val="FF0000"/>
              </a:solidFill>
            </a:endParaRPr>
          </a:p>
          <a:p>
            <a:endParaRPr lang="en-US" altLang="ja-JP" sz="1000" u="sng" smtClean="0">
              <a:solidFill>
                <a:srgbClr val="FF0000"/>
              </a:solidFill>
            </a:endParaRPr>
          </a:p>
          <a:p>
            <a:r>
              <a:rPr lang="ja-JP" altLang="en-US" sz="2800" smtClean="0"/>
              <a:t>・</a:t>
            </a:r>
            <a:r>
              <a:rPr lang="ja-JP" altLang="en-US" sz="2800"/>
              <a:t>　</a:t>
            </a:r>
            <a:r>
              <a:rPr lang="ja-JP" altLang="en-US" sz="2800" smtClean="0"/>
              <a:t>「左に９０度曲がる」　</a:t>
            </a:r>
            <a:r>
              <a:rPr lang="ja-JP" altLang="en-US" sz="2800" u="sng" smtClean="0">
                <a:solidFill>
                  <a:srgbClr val="FF0000"/>
                </a:solidFill>
              </a:rPr>
              <a:t>（角ウ）</a:t>
            </a:r>
            <a:endParaRPr lang="en-US" altLang="ja-JP" sz="2800" u="sng" smtClean="0">
              <a:solidFill>
                <a:srgbClr val="FF0000"/>
              </a:solidFill>
            </a:endParaRPr>
          </a:p>
          <a:p>
            <a:endParaRPr lang="en-US" altLang="ja-JP" sz="1000" u="sng" dirty="0" smtClean="0">
              <a:solidFill>
                <a:srgbClr val="FF0000"/>
              </a:solidFill>
            </a:endParaRPr>
          </a:p>
        </p:txBody>
      </p:sp>
      <p:sp>
        <p:nvSpPr>
          <p:cNvPr id="33" name="正方形/長方形 32"/>
          <p:cNvSpPr/>
          <p:nvPr/>
        </p:nvSpPr>
        <p:spPr>
          <a:xfrm>
            <a:off x="912936" y="4504420"/>
            <a:ext cx="5317481" cy="1261884"/>
          </a:xfrm>
          <a:prstGeom prst="rect">
            <a:avLst/>
          </a:prstGeom>
        </p:spPr>
        <p:txBody>
          <a:bodyPr wrap="none">
            <a:spAutoFit/>
          </a:bodyPr>
          <a:lstStyle/>
          <a:p>
            <a:r>
              <a:rPr lang="ja-JP" altLang="en-US" sz="2800" smtClean="0"/>
              <a:t>・　「５ｃｍの直線</a:t>
            </a:r>
            <a:r>
              <a:rPr lang="ja-JP" altLang="en-US" sz="2800"/>
              <a:t>を引く</a:t>
            </a:r>
            <a:r>
              <a:rPr lang="ja-JP" altLang="en-US" sz="2800" smtClean="0"/>
              <a:t>」　</a:t>
            </a:r>
            <a:r>
              <a:rPr lang="ja-JP" altLang="en-US" sz="2800" u="sng" smtClean="0">
                <a:solidFill>
                  <a:srgbClr val="FF0000"/>
                </a:solidFill>
              </a:rPr>
              <a:t>（ウ→エ）</a:t>
            </a:r>
            <a:endParaRPr lang="en-US" altLang="ja-JP" sz="2800" u="sng" smtClean="0">
              <a:solidFill>
                <a:srgbClr val="FF0000"/>
              </a:solidFill>
            </a:endParaRPr>
          </a:p>
          <a:p>
            <a:endParaRPr lang="en-US" altLang="ja-JP" sz="1000" u="sng">
              <a:solidFill>
                <a:srgbClr val="FF0000"/>
              </a:solidFill>
            </a:endParaRPr>
          </a:p>
          <a:p>
            <a:r>
              <a:rPr lang="ja-JP" altLang="en-US" sz="2800" smtClean="0"/>
              <a:t>・　「</a:t>
            </a:r>
            <a:r>
              <a:rPr lang="ja-JP" altLang="en-US" sz="2800"/>
              <a:t>左に</a:t>
            </a:r>
            <a:r>
              <a:rPr lang="ja-JP" altLang="en-US" sz="2800" smtClean="0"/>
              <a:t>９０度曲がる</a:t>
            </a:r>
            <a:r>
              <a:rPr lang="ja-JP" altLang="en-US" sz="2800"/>
              <a:t>」　</a:t>
            </a:r>
            <a:r>
              <a:rPr lang="ja-JP" altLang="en-US" sz="2800" u="sng">
                <a:solidFill>
                  <a:srgbClr val="FF0000"/>
                </a:solidFill>
              </a:rPr>
              <a:t>（</a:t>
            </a:r>
            <a:r>
              <a:rPr lang="ja-JP" altLang="en-US" sz="2800" u="sng" smtClean="0">
                <a:solidFill>
                  <a:srgbClr val="FF0000"/>
                </a:solidFill>
              </a:rPr>
              <a:t>角エ）</a:t>
            </a:r>
            <a:endParaRPr lang="en-US" altLang="ja-JP" sz="2800" u="sng" smtClean="0">
              <a:solidFill>
                <a:srgbClr val="FF0000"/>
              </a:solidFill>
            </a:endParaRPr>
          </a:p>
          <a:p>
            <a:endParaRPr lang="en-US" altLang="ja-JP" sz="1000" u="sng">
              <a:solidFill>
                <a:srgbClr val="FF0000"/>
              </a:solidFill>
            </a:endParaRPr>
          </a:p>
        </p:txBody>
      </p:sp>
      <p:sp>
        <p:nvSpPr>
          <p:cNvPr id="42" name="正方形/長方形 41"/>
          <p:cNvSpPr/>
          <p:nvPr/>
        </p:nvSpPr>
        <p:spPr>
          <a:xfrm>
            <a:off x="899782" y="5616252"/>
            <a:ext cx="5301451" cy="1107996"/>
          </a:xfrm>
          <a:prstGeom prst="rect">
            <a:avLst/>
          </a:prstGeom>
        </p:spPr>
        <p:txBody>
          <a:bodyPr wrap="none">
            <a:spAutoFit/>
          </a:bodyPr>
          <a:lstStyle/>
          <a:p>
            <a:r>
              <a:rPr lang="ja-JP" altLang="en-US" sz="2800" smtClean="0"/>
              <a:t>・</a:t>
            </a:r>
            <a:r>
              <a:rPr lang="ja-JP" altLang="en-US" sz="2800"/>
              <a:t>　「</a:t>
            </a:r>
            <a:r>
              <a:rPr lang="ja-JP" altLang="en-US" sz="2800" smtClean="0"/>
              <a:t>５ｃｍの直線</a:t>
            </a:r>
            <a:r>
              <a:rPr lang="ja-JP" altLang="en-US" sz="2800"/>
              <a:t>を引く」　</a:t>
            </a:r>
            <a:r>
              <a:rPr lang="ja-JP" altLang="en-US" sz="2800" u="sng" smtClean="0">
                <a:solidFill>
                  <a:srgbClr val="FF0000"/>
                </a:solidFill>
              </a:rPr>
              <a:t>（エ→ア）</a:t>
            </a:r>
            <a:endParaRPr lang="en-US" altLang="ja-JP" sz="2800" u="sng" smtClean="0">
              <a:solidFill>
                <a:srgbClr val="FF0000"/>
              </a:solidFill>
            </a:endParaRPr>
          </a:p>
          <a:p>
            <a:endParaRPr lang="ja-JP" altLang="en-US" sz="1000" dirty="0"/>
          </a:p>
          <a:p>
            <a:r>
              <a:rPr lang="ja-JP" altLang="en-US" sz="2800" smtClean="0"/>
              <a:t>・　「左に９０度曲がる」 </a:t>
            </a:r>
            <a:r>
              <a:rPr lang="ja-JP" altLang="en-US" sz="2800" smtClean="0">
                <a:solidFill>
                  <a:srgbClr val="FF0000"/>
                </a:solidFill>
              </a:rPr>
              <a:t> </a:t>
            </a:r>
            <a:r>
              <a:rPr lang="ja-JP" altLang="en-US" sz="2800" u="sng">
                <a:solidFill>
                  <a:srgbClr val="FF0000"/>
                </a:solidFill>
              </a:rPr>
              <a:t>（</a:t>
            </a:r>
            <a:r>
              <a:rPr lang="ja-JP" altLang="en-US" sz="2800" u="sng" smtClean="0">
                <a:solidFill>
                  <a:srgbClr val="FF0000"/>
                </a:solidFill>
              </a:rPr>
              <a:t>角ア）</a:t>
            </a:r>
            <a:endParaRPr lang="en-US" altLang="ja-JP" sz="2800" dirty="0"/>
          </a:p>
        </p:txBody>
      </p:sp>
      <p:sp>
        <p:nvSpPr>
          <p:cNvPr id="2" name="正方形/長方形 1"/>
          <p:cNvSpPr/>
          <p:nvPr/>
        </p:nvSpPr>
        <p:spPr>
          <a:xfrm>
            <a:off x="6614279" y="2192505"/>
            <a:ext cx="5064204" cy="2060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7127547" y="2162819"/>
            <a:ext cx="4641014" cy="1692771"/>
          </a:xfrm>
          <a:prstGeom prst="rect">
            <a:avLst/>
          </a:prstGeom>
        </p:spPr>
        <p:txBody>
          <a:bodyPr wrap="none">
            <a:spAutoFit/>
          </a:bodyPr>
          <a:lstStyle/>
          <a:p>
            <a:r>
              <a:rPr lang="ja-JP" altLang="en-US" sz="2800" dirty="0" smtClean="0"/>
              <a:t>・　「５ｃｍの直線</a:t>
            </a:r>
            <a:r>
              <a:rPr lang="ja-JP" altLang="en-US" sz="2800" dirty="0"/>
              <a:t>を引く</a:t>
            </a:r>
            <a:r>
              <a:rPr lang="ja-JP" altLang="en-US" sz="2800" dirty="0" smtClean="0"/>
              <a:t>」　</a:t>
            </a:r>
            <a:endParaRPr lang="en-US" altLang="ja-JP" sz="2800" u="sng" dirty="0" smtClean="0">
              <a:solidFill>
                <a:srgbClr val="FF0000"/>
              </a:solidFill>
            </a:endParaRPr>
          </a:p>
          <a:p>
            <a:endParaRPr lang="en-US" altLang="ja-JP" sz="1000" u="sng" dirty="0" smtClean="0">
              <a:solidFill>
                <a:srgbClr val="FF0000"/>
              </a:solidFill>
            </a:endParaRPr>
          </a:p>
          <a:p>
            <a:r>
              <a:rPr lang="ja-JP" altLang="en-US" sz="2800" dirty="0" smtClean="0"/>
              <a:t>・　「左に９０度曲がる」　</a:t>
            </a:r>
            <a:endParaRPr lang="en-US" altLang="ja-JP" sz="2800" dirty="0" smtClean="0"/>
          </a:p>
          <a:p>
            <a:endParaRPr lang="en-US" altLang="ja-JP" sz="1000" u="sng" dirty="0">
              <a:solidFill>
                <a:srgbClr val="FF0000"/>
              </a:solidFill>
            </a:endParaRPr>
          </a:p>
          <a:p>
            <a:r>
              <a:rPr lang="ja-JP" altLang="en-US" sz="2800" dirty="0" smtClean="0"/>
              <a:t>・　「</a:t>
            </a:r>
            <a:r>
              <a:rPr lang="ja-JP" altLang="en-US" sz="2800" u="sng" dirty="0" smtClean="0">
                <a:solidFill>
                  <a:srgbClr val="FF0000"/>
                </a:solidFill>
              </a:rPr>
              <a:t>上の命令を４回繰り返す</a:t>
            </a:r>
            <a:r>
              <a:rPr lang="ja-JP" altLang="en-US" sz="2800" dirty="0" smtClean="0"/>
              <a:t>」</a:t>
            </a:r>
            <a:endParaRPr lang="en-US" altLang="ja-JP" sz="2800" dirty="0" smtClean="0"/>
          </a:p>
        </p:txBody>
      </p:sp>
      <p:sp>
        <p:nvSpPr>
          <p:cNvPr id="7" name="右矢印 6"/>
          <p:cNvSpPr/>
          <p:nvPr/>
        </p:nvSpPr>
        <p:spPr>
          <a:xfrm>
            <a:off x="6251510" y="2585794"/>
            <a:ext cx="662515" cy="84682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6854678" y="4130281"/>
            <a:ext cx="5111101" cy="892427"/>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bg1"/>
                </a:solidFill>
              </a:rPr>
              <a:t>　</a:t>
            </a:r>
            <a:r>
              <a:rPr lang="ja-JP" altLang="en-US" sz="3200" dirty="0" smtClean="0">
                <a:solidFill>
                  <a:schemeClr val="bg1"/>
                </a:solidFill>
              </a:rPr>
              <a:t>効率的なプログラムになる</a:t>
            </a:r>
            <a:endParaRPr kumimoji="1" lang="ja-JP" altLang="en-US" sz="3200" dirty="0">
              <a:solidFill>
                <a:schemeClr val="bg1"/>
              </a:solidFill>
            </a:endParaRPr>
          </a:p>
        </p:txBody>
      </p:sp>
      <p:sp>
        <p:nvSpPr>
          <p:cNvPr id="14" name="テキスト ボックス 13"/>
          <p:cNvSpPr txBox="1"/>
          <p:nvPr/>
        </p:nvSpPr>
        <p:spPr>
          <a:xfrm>
            <a:off x="353539" y="758005"/>
            <a:ext cx="9713356" cy="584775"/>
          </a:xfrm>
          <a:prstGeom prst="rect">
            <a:avLst/>
          </a:prstGeom>
          <a:noFill/>
        </p:spPr>
        <p:txBody>
          <a:bodyPr wrap="square" rtlCol="0">
            <a:spAutoFit/>
          </a:bodyPr>
          <a:lstStyle/>
          <a:p>
            <a:r>
              <a:rPr lang="ja-JP" altLang="en-US" sz="3200" dirty="0" smtClean="0"/>
              <a:t>例 ： １辺が５ｃｍの</a:t>
            </a:r>
            <a:r>
              <a:rPr kumimoji="1" lang="ja-JP" altLang="en-US" sz="3200" dirty="0" smtClean="0"/>
              <a:t>正方形をかく</a:t>
            </a:r>
            <a:endParaRPr kumimoji="1" lang="ja-JP" altLang="en-US" sz="3200" dirty="0"/>
          </a:p>
        </p:txBody>
      </p:sp>
    </p:spTree>
    <p:extLst>
      <p:ext uri="{BB962C8B-B14F-4D97-AF65-F5344CB8AC3E}">
        <p14:creationId xmlns:p14="http://schemas.microsoft.com/office/powerpoint/2010/main" val="62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7"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05080" y="1495487"/>
            <a:ext cx="5678265" cy="647474"/>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プレースホルダー 2"/>
          <p:cNvSpPr>
            <a:spLocks noGrp="1"/>
          </p:cNvSpPr>
          <p:nvPr>
            <p:ph type="body" sz="quarter" idx="13"/>
          </p:nvPr>
        </p:nvSpPr>
        <p:spPr/>
        <p:txBody>
          <a:bodyPr/>
          <a:lstStyle/>
          <a:p>
            <a:r>
              <a:rPr kumimoji="1" lang="ja-JP" altLang="en-US" dirty="0" smtClean="0">
                <a:latin typeface="+mn-ea"/>
                <a:ea typeface="+mn-ea"/>
              </a:rPr>
              <a:t>　プログラミング的思考とは</a:t>
            </a:r>
            <a:endParaRPr kumimoji="1" lang="ja-JP" altLang="en-US" dirty="0">
              <a:latin typeface="+mn-ea"/>
              <a:ea typeface="+mn-ea"/>
            </a:endParaRPr>
          </a:p>
        </p:txBody>
      </p:sp>
      <p:sp>
        <p:nvSpPr>
          <p:cNvPr id="6" name="テキスト ボックス 5"/>
          <p:cNvSpPr txBox="1"/>
          <p:nvPr/>
        </p:nvSpPr>
        <p:spPr>
          <a:xfrm>
            <a:off x="257567" y="825956"/>
            <a:ext cx="9713356" cy="584775"/>
          </a:xfrm>
          <a:prstGeom prst="rect">
            <a:avLst/>
          </a:prstGeom>
          <a:noFill/>
        </p:spPr>
        <p:txBody>
          <a:bodyPr wrap="square" rtlCol="0">
            <a:spAutoFit/>
          </a:bodyPr>
          <a:lstStyle/>
          <a:p>
            <a:r>
              <a:rPr lang="ja-JP" altLang="en-US" sz="3200" smtClean="0"/>
              <a:t>例 ： </a:t>
            </a:r>
            <a:r>
              <a:rPr kumimoji="1" lang="ja-JP" altLang="en-US" sz="3200" smtClean="0"/>
              <a:t>コンピュータで正方形を描く。</a:t>
            </a:r>
            <a:endParaRPr kumimoji="1" lang="ja-JP" altLang="en-US" sz="3200"/>
          </a:p>
        </p:txBody>
      </p:sp>
      <p:sp>
        <p:nvSpPr>
          <p:cNvPr id="28" name="テキスト ボックス 27"/>
          <p:cNvSpPr txBox="1"/>
          <p:nvPr/>
        </p:nvSpPr>
        <p:spPr>
          <a:xfrm>
            <a:off x="505080" y="1567543"/>
            <a:ext cx="6384971" cy="523220"/>
          </a:xfrm>
          <a:prstGeom prst="rect">
            <a:avLst/>
          </a:prstGeom>
          <a:noFill/>
        </p:spPr>
        <p:txBody>
          <a:bodyPr wrap="square" rtlCol="0">
            <a:spAutoFit/>
          </a:bodyPr>
          <a:lstStyle/>
          <a:p>
            <a:r>
              <a:rPr lang="ja-JP" altLang="en-US" sz="2800" smtClean="0"/>
              <a:t> ⑤　必要に応じて改善する</a:t>
            </a:r>
            <a:endParaRPr lang="en-US" altLang="ja-JP" sz="2800" smtClean="0"/>
          </a:p>
        </p:txBody>
      </p:sp>
      <p:sp>
        <p:nvSpPr>
          <p:cNvPr id="2" name="正方形/長方形 1"/>
          <p:cNvSpPr/>
          <p:nvPr/>
        </p:nvSpPr>
        <p:spPr>
          <a:xfrm>
            <a:off x="6614279" y="2192505"/>
            <a:ext cx="5064204" cy="2060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867279" y="2376210"/>
            <a:ext cx="10555464" cy="1692771"/>
          </a:xfrm>
          <a:prstGeom prst="rect">
            <a:avLst/>
          </a:prstGeom>
        </p:spPr>
        <p:txBody>
          <a:bodyPr wrap="square">
            <a:spAutoFit/>
          </a:bodyPr>
          <a:lstStyle/>
          <a:p>
            <a:r>
              <a:rPr lang="ja-JP" altLang="en-US" sz="2800" dirty="0" smtClean="0"/>
              <a:t>・　正三角形や正六角形など、</a:t>
            </a:r>
            <a:r>
              <a:rPr lang="ja-JP" altLang="en-US" sz="2800" u="sng" dirty="0" smtClean="0">
                <a:solidFill>
                  <a:srgbClr val="FF0000"/>
                </a:solidFill>
              </a:rPr>
              <a:t>他の作図にも応用できる</a:t>
            </a:r>
            <a:r>
              <a:rPr lang="ja-JP" altLang="en-US" sz="2800" dirty="0" smtClean="0"/>
              <a:t>。　</a:t>
            </a:r>
            <a:endParaRPr lang="en-US" altLang="ja-JP" sz="2800" u="sng" dirty="0" smtClean="0">
              <a:solidFill>
                <a:srgbClr val="FF0000"/>
              </a:solidFill>
            </a:endParaRPr>
          </a:p>
          <a:p>
            <a:endParaRPr lang="en-US" altLang="ja-JP" sz="1000" u="sng" dirty="0" smtClean="0">
              <a:solidFill>
                <a:srgbClr val="FF0000"/>
              </a:solidFill>
            </a:endParaRPr>
          </a:p>
          <a:p>
            <a:r>
              <a:rPr lang="ja-JP" altLang="en-US" sz="2800" dirty="0" smtClean="0"/>
              <a:t>・　命令の</a:t>
            </a:r>
            <a:r>
              <a:rPr lang="ja-JP" altLang="en-US" sz="2800" u="sng" dirty="0" smtClean="0">
                <a:solidFill>
                  <a:srgbClr val="FF0000"/>
                </a:solidFill>
              </a:rPr>
              <a:t>修正等が容易にできる</a:t>
            </a:r>
            <a:r>
              <a:rPr lang="ja-JP" altLang="en-US" sz="2800" dirty="0" smtClean="0"/>
              <a:t>。　</a:t>
            </a:r>
            <a:endParaRPr lang="en-US" altLang="ja-JP" sz="2800" dirty="0" smtClean="0"/>
          </a:p>
          <a:p>
            <a:endParaRPr lang="en-US" altLang="ja-JP" sz="1000" u="sng" dirty="0">
              <a:solidFill>
                <a:srgbClr val="FF0000"/>
              </a:solidFill>
            </a:endParaRPr>
          </a:p>
          <a:p>
            <a:r>
              <a:rPr lang="ja-JP" altLang="en-US" sz="2800" dirty="0" smtClean="0"/>
              <a:t>・　正多角形の性質について、</a:t>
            </a:r>
            <a:r>
              <a:rPr lang="ja-JP" altLang="en-US" sz="2800" u="sng" dirty="0" smtClean="0">
                <a:solidFill>
                  <a:srgbClr val="FF0000"/>
                </a:solidFill>
              </a:rPr>
              <a:t>より確実な理解につながる。</a:t>
            </a:r>
            <a:endParaRPr lang="en-US" altLang="ja-JP" sz="2800" u="sng" dirty="0" smtClean="0">
              <a:solidFill>
                <a:srgbClr val="FF0000"/>
              </a:solidFill>
            </a:endParaRPr>
          </a:p>
        </p:txBody>
      </p:sp>
      <p:sp>
        <p:nvSpPr>
          <p:cNvPr id="13" name="角丸四角形 12"/>
          <p:cNvSpPr/>
          <p:nvPr/>
        </p:nvSpPr>
        <p:spPr>
          <a:xfrm>
            <a:off x="382678" y="4436392"/>
            <a:ext cx="11432803" cy="1164909"/>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bg1"/>
                </a:solidFill>
              </a:rPr>
              <a:t>　</a:t>
            </a:r>
            <a:r>
              <a:rPr lang="ja-JP" altLang="en-US" sz="3200" dirty="0" smtClean="0">
                <a:solidFill>
                  <a:schemeClr val="bg1"/>
                </a:solidFill>
              </a:rPr>
              <a:t>プログラミング的思考は、課題解決までの過程や手順について、</a:t>
            </a:r>
            <a:r>
              <a:rPr lang="en-US" altLang="ja-JP" sz="3200" dirty="0" smtClean="0">
                <a:solidFill>
                  <a:schemeClr val="bg1"/>
                </a:solidFill>
              </a:rPr>
              <a:t/>
            </a:r>
            <a:br>
              <a:rPr lang="en-US" altLang="ja-JP" sz="3200" dirty="0" smtClean="0">
                <a:solidFill>
                  <a:schemeClr val="bg1"/>
                </a:solidFill>
              </a:rPr>
            </a:br>
            <a:r>
              <a:rPr lang="ja-JP" altLang="en-US" sz="3200" dirty="0" smtClean="0">
                <a:solidFill>
                  <a:schemeClr val="bg1"/>
                </a:solidFill>
              </a:rPr>
              <a:t>　試行錯誤しながら、筋道を立てて論理的に考える力。</a:t>
            </a:r>
            <a:endParaRPr kumimoji="1" lang="ja-JP" altLang="en-US" sz="3200" dirty="0">
              <a:solidFill>
                <a:schemeClr val="bg1"/>
              </a:solidFill>
            </a:endParaRPr>
          </a:p>
        </p:txBody>
      </p:sp>
    </p:spTree>
    <p:extLst>
      <p:ext uri="{BB962C8B-B14F-4D97-AF65-F5344CB8AC3E}">
        <p14:creationId xmlns:p14="http://schemas.microsoft.com/office/powerpoint/2010/main" val="48466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3"/>
          </p:nvPr>
        </p:nvSpPr>
        <p:spPr/>
        <p:txBody>
          <a:bodyPr>
            <a:normAutofit/>
          </a:bodyPr>
          <a:lstStyle/>
          <a:p>
            <a:r>
              <a:rPr lang="ja-JP" altLang="en-US" dirty="0" smtClean="0">
                <a:latin typeface="ＭＳ Ｐゴシック" panose="020B0600070205080204" pitchFamily="50" charset="-128"/>
                <a:ea typeface="ＭＳ Ｐゴシック" panose="020B0600070205080204" pitchFamily="50" charset="-128"/>
              </a:rPr>
              <a:t>　小学校プログラミング教育で育みたい資質・能力</a:t>
            </a:r>
          </a:p>
        </p:txBody>
      </p:sp>
      <p:grpSp>
        <p:nvGrpSpPr>
          <p:cNvPr id="4" name="グループ化 3"/>
          <p:cNvGrpSpPr/>
          <p:nvPr/>
        </p:nvGrpSpPr>
        <p:grpSpPr>
          <a:xfrm>
            <a:off x="129915" y="2839911"/>
            <a:ext cx="11782269" cy="1522220"/>
            <a:chOff x="209862" y="2823530"/>
            <a:chExt cx="11782269" cy="1721248"/>
          </a:xfrm>
        </p:grpSpPr>
        <p:sp>
          <p:nvSpPr>
            <p:cNvPr id="9" name="角丸四角形 8"/>
            <p:cNvSpPr/>
            <p:nvPr/>
          </p:nvSpPr>
          <p:spPr>
            <a:xfrm>
              <a:off x="209862" y="2823530"/>
              <a:ext cx="11782269" cy="1721248"/>
            </a:xfrm>
            <a:prstGeom prst="roundRect">
              <a:avLst>
                <a:gd name="adj" fmla="val 9771"/>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t>  </a:t>
              </a:r>
              <a:r>
                <a:rPr kumimoji="1" lang="ja-JP" altLang="en-US" sz="3200" dirty="0" smtClean="0">
                  <a:effectLst>
                    <a:glow rad="63500">
                      <a:schemeClr val="accent4">
                        <a:lumMod val="50000"/>
                        <a:alpha val="40000"/>
                      </a:schemeClr>
                    </a:glow>
                  </a:effectLst>
                </a:rPr>
                <a:t>思考力、判断力、表現力等</a:t>
              </a:r>
              <a:r>
                <a:rPr kumimoji="1" lang="en-US" altLang="ja-JP" sz="3200" dirty="0" smtClean="0">
                  <a:effectLst>
                    <a:glow rad="63500">
                      <a:schemeClr val="accent4">
                        <a:lumMod val="50000"/>
                        <a:alpha val="40000"/>
                      </a:schemeClr>
                    </a:glow>
                  </a:effectLst>
                </a:rPr>
                <a:t/>
              </a:r>
              <a:br>
                <a:rPr kumimoji="1" lang="en-US" altLang="ja-JP" sz="3200" dirty="0" smtClean="0">
                  <a:effectLst>
                    <a:glow rad="63500">
                      <a:schemeClr val="accent4">
                        <a:lumMod val="50000"/>
                        <a:alpha val="40000"/>
                      </a:schemeClr>
                    </a:glow>
                  </a:effectLst>
                </a:rPr>
              </a:br>
              <a:endParaRPr lang="en-US" altLang="ja-JP" sz="1200" dirty="0">
                <a:effectLst>
                  <a:glow rad="63500">
                    <a:schemeClr val="accent4">
                      <a:lumMod val="50000"/>
                      <a:alpha val="40000"/>
                    </a:schemeClr>
                  </a:glow>
                </a:effectLst>
              </a:endParaRPr>
            </a:p>
            <a:p>
              <a:pPr algn="ctr"/>
              <a:endParaRPr kumimoji="1" lang="en-US" altLang="ja-JP" sz="2800" dirty="0" smtClean="0"/>
            </a:p>
            <a:p>
              <a:endParaRPr kumimoji="1" lang="ja-JP" altLang="en-US" dirty="0"/>
            </a:p>
          </p:txBody>
        </p:sp>
        <p:sp>
          <p:nvSpPr>
            <p:cNvPr id="10" name="角丸四角形 9"/>
            <p:cNvSpPr/>
            <p:nvPr/>
          </p:nvSpPr>
          <p:spPr>
            <a:xfrm>
              <a:off x="474783" y="3511399"/>
              <a:ext cx="11206257" cy="845898"/>
            </a:xfrm>
            <a:prstGeom prst="roundRect">
              <a:avLst>
                <a:gd name="adj" fmla="val 720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tx1"/>
                </a:buClr>
              </a:pPr>
              <a:endParaRPr lang="en-US" altLang="ja-JP" sz="2800" dirty="0" smtClean="0">
                <a:solidFill>
                  <a:schemeClr val="tx1"/>
                </a:solidFill>
              </a:endParaRPr>
            </a:p>
          </p:txBody>
        </p:sp>
        <p:sp>
          <p:nvSpPr>
            <p:cNvPr id="17" name="角丸四角形 16"/>
            <p:cNvSpPr/>
            <p:nvPr/>
          </p:nvSpPr>
          <p:spPr>
            <a:xfrm>
              <a:off x="569719" y="3545300"/>
              <a:ext cx="10948249" cy="77942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smtClean="0">
                  <a:solidFill>
                    <a:schemeClr val="tx1"/>
                  </a:solidFill>
                </a:rPr>
                <a:t>　「</a:t>
              </a:r>
              <a:r>
                <a:rPr kumimoji="1" lang="ja-JP" altLang="en-US" sz="3200" u="sng" dirty="0" smtClean="0">
                  <a:solidFill>
                    <a:srgbClr val="FC3924"/>
                  </a:solidFill>
                </a:rPr>
                <a:t>プログラミング的思考</a:t>
              </a:r>
              <a:r>
                <a:rPr kumimoji="1" lang="ja-JP" altLang="en-US" sz="3200" dirty="0" smtClean="0">
                  <a:solidFill>
                    <a:schemeClr val="tx1"/>
                  </a:solidFill>
                </a:rPr>
                <a:t>」を育成すること</a:t>
              </a:r>
              <a:endParaRPr kumimoji="1" lang="en-US" altLang="ja-JP" sz="3200" dirty="0" smtClean="0">
                <a:solidFill>
                  <a:schemeClr val="tx1"/>
                </a:solidFill>
              </a:endParaRPr>
            </a:p>
          </p:txBody>
        </p:sp>
      </p:grpSp>
      <p:grpSp>
        <p:nvGrpSpPr>
          <p:cNvPr id="5" name="グループ化 4"/>
          <p:cNvGrpSpPr/>
          <p:nvPr/>
        </p:nvGrpSpPr>
        <p:grpSpPr>
          <a:xfrm>
            <a:off x="159895" y="769659"/>
            <a:ext cx="11782269" cy="1875512"/>
            <a:chOff x="159895" y="769659"/>
            <a:chExt cx="11782269" cy="1875512"/>
          </a:xfrm>
        </p:grpSpPr>
        <p:grpSp>
          <p:nvGrpSpPr>
            <p:cNvPr id="2" name="グループ化 1"/>
            <p:cNvGrpSpPr/>
            <p:nvPr/>
          </p:nvGrpSpPr>
          <p:grpSpPr>
            <a:xfrm>
              <a:off x="159895" y="769659"/>
              <a:ext cx="11782269" cy="1875512"/>
              <a:chOff x="159895" y="769659"/>
              <a:chExt cx="11782269" cy="1875512"/>
            </a:xfrm>
          </p:grpSpPr>
          <p:sp>
            <p:nvSpPr>
              <p:cNvPr id="14" name="角丸四角形 13"/>
              <p:cNvSpPr/>
              <p:nvPr/>
            </p:nvSpPr>
            <p:spPr>
              <a:xfrm>
                <a:off x="159895" y="769659"/>
                <a:ext cx="11782269" cy="1875512"/>
              </a:xfrm>
              <a:prstGeom prst="roundRect">
                <a:avLst>
                  <a:gd name="adj" fmla="val 9771"/>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t>  </a:t>
                </a:r>
                <a:r>
                  <a:rPr kumimoji="1" lang="ja-JP" altLang="en-US" sz="3200" dirty="0" smtClean="0">
                    <a:effectLst>
                      <a:glow rad="63500">
                        <a:schemeClr val="accent4">
                          <a:lumMod val="50000"/>
                          <a:alpha val="40000"/>
                        </a:schemeClr>
                      </a:glow>
                    </a:effectLst>
                  </a:rPr>
                  <a:t>知識及び技能</a:t>
                </a:r>
                <a:endParaRPr kumimoji="1" lang="en-US" altLang="ja-JP" sz="3200" dirty="0" smtClean="0">
                  <a:effectLst>
                    <a:glow rad="63500">
                      <a:schemeClr val="accent4">
                        <a:lumMod val="50000"/>
                        <a:alpha val="40000"/>
                      </a:schemeClr>
                    </a:glow>
                  </a:effectLst>
                </a:endParaRPr>
              </a:p>
              <a:p>
                <a:endParaRPr lang="en-US" altLang="ja-JP" sz="2400" dirty="0"/>
              </a:p>
              <a:p>
                <a:endParaRPr lang="en-US" altLang="ja-JP" sz="1200" dirty="0"/>
              </a:p>
              <a:p>
                <a:pPr algn="ctr"/>
                <a:endParaRPr kumimoji="1" lang="en-US" altLang="ja-JP" sz="2800" dirty="0" smtClean="0"/>
              </a:p>
              <a:p>
                <a:endParaRPr kumimoji="1" lang="ja-JP" altLang="en-US" dirty="0"/>
              </a:p>
            </p:txBody>
          </p:sp>
          <p:sp>
            <p:nvSpPr>
              <p:cNvPr id="15" name="角丸四角形 14"/>
              <p:cNvSpPr/>
              <p:nvPr/>
            </p:nvSpPr>
            <p:spPr>
              <a:xfrm>
                <a:off x="424816" y="1377990"/>
                <a:ext cx="11206257" cy="1095392"/>
              </a:xfrm>
              <a:prstGeom prst="roundRect">
                <a:avLst>
                  <a:gd name="adj" fmla="val 720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tx1"/>
                  </a:buClr>
                </a:pPr>
                <a:endParaRPr lang="en-US" altLang="ja-JP" sz="2800" dirty="0" smtClean="0">
                  <a:solidFill>
                    <a:schemeClr val="tx1"/>
                  </a:solidFill>
                </a:endParaRPr>
              </a:p>
            </p:txBody>
          </p:sp>
        </p:grpSp>
        <p:sp>
          <p:nvSpPr>
            <p:cNvPr id="16" name="角丸四角形 15"/>
            <p:cNvSpPr/>
            <p:nvPr/>
          </p:nvSpPr>
          <p:spPr>
            <a:xfrm>
              <a:off x="519753" y="1377990"/>
              <a:ext cx="11111320" cy="111038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smtClean="0">
                  <a:solidFill>
                    <a:schemeClr val="tx1"/>
                  </a:solidFill>
                </a:rPr>
                <a:t>　身近な生活で</a:t>
              </a:r>
              <a:r>
                <a:rPr kumimoji="1" lang="ja-JP" altLang="en-US" sz="3200" u="sng" dirty="0" smtClean="0">
                  <a:solidFill>
                    <a:srgbClr val="FC3924"/>
                  </a:solidFill>
                </a:rPr>
                <a:t>コンピュータが活用されている</a:t>
              </a:r>
              <a:r>
                <a:rPr kumimoji="1" lang="ja-JP" altLang="en-US" sz="3200" dirty="0" smtClean="0">
                  <a:solidFill>
                    <a:schemeClr val="tx1"/>
                  </a:solidFill>
                </a:rPr>
                <a:t>ことや、問題の解決には</a:t>
              </a:r>
              <a:r>
                <a:rPr kumimoji="1" lang="ja-JP" altLang="en-US" sz="3200" u="sng" dirty="0" smtClean="0">
                  <a:solidFill>
                    <a:srgbClr val="FC3924"/>
                  </a:solidFill>
                </a:rPr>
                <a:t>必要な手順がある</a:t>
              </a:r>
              <a:r>
                <a:rPr kumimoji="1" lang="ja-JP" altLang="en-US" sz="3200" dirty="0" smtClean="0">
                  <a:solidFill>
                    <a:schemeClr val="tx1"/>
                  </a:solidFill>
                </a:rPr>
                <a:t>ことに</a:t>
              </a:r>
              <a:r>
                <a:rPr kumimoji="1" lang="ja-JP" altLang="en-US" sz="3200" u="sng" dirty="0" smtClean="0">
                  <a:solidFill>
                    <a:srgbClr val="FC3924"/>
                  </a:solidFill>
                </a:rPr>
                <a:t>気付く</a:t>
              </a:r>
              <a:r>
                <a:rPr kumimoji="1" lang="ja-JP" altLang="en-US" sz="3200" dirty="0" smtClean="0">
                  <a:solidFill>
                    <a:schemeClr val="tx1"/>
                  </a:solidFill>
                </a:rPr>
                <a:t>こと</a:t>
              </a:r>
              <a:endParaRPr kumimoji="1" lang="en-US" altLang="ja-JP" sz="3200" dirty="0" smtClean="0">
                <a:solidFill>
                  <a:schemeClr val="tx1"/>
                </a:solidFill>
              </a:endParaRPr>
            </a:p>
          </p:txBody>
        </p:sp>
      </p:grpSp>
      <p:grpSp>
        <p:nvGrpSpPr>
          <p:cNvPr id="6" name="グループ化 5"/>
          <p:cNvGrpSpPr/>
          <p:nvPr/>
        </p:nvGrpSpPr>
        <p:grpSpPr>
          <a:xfrm>
            <a:off x="147405" y="4605421"/>
            <a:ext cx="11782269" cy="1875512"/>
            <a:chOff x="147405" y="4605421"/>
            <a:chExt cx="11782269" cy="1875512"/>
          </a:xfrm>
        </p:grpSpPr>
        <p:sp>
          <p:nvSpPr>
            <p:cNvPr id="20" name="角丸四角形 19"/>
            <p:cNvSpPr/>
            <p:nvPr/>
          </p:nvSpPr>
          <p:spPr>
            <a:xfrm>
              <a:off x="147405" y="4605421"/>
              <a:ext cx="11782269" cy="1875512"/>
            </a:xfrm>
            <a:prstGeom prst="roundRect">
              <a:avLst>
                <a:gd name="adj" fmla="val 9771"/>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t>  </a:t>
              </a:r>
              <a:r>
                <a:rPr kumimoji="1" lang="ja-JP" altLang="en-US" sz="3200" dirty="0" smtClean="0">
                  <a:effectLst>
                    <a:glow rad="63500">
                      <a:schemeClr val="accent4">
                        <a:lumMod val="50000"/>
                        <a:alpha val="40000"/>
                      </a:schemeClr>
                    </a:glow>
                  </a:effectLst>
                </a:rPr>
                <a:t>学びに向かう力、人間性等</a:t>
              </a:r>
              <a:endParaRPr kumimoji="1" lang="en-US" altLang="ja-JP" sz="3200" dirty="0" smtClean="0">
                <a:effectLst>
                  <a:glow rad="63500">
                    <a:schemeClr val="accent4">
                      <a:lumMod val="50000"/>
                      <a:alpha val="40000"/>
                    </a:schemeClr>
                  </a:glow>
                </a:effectLst>
              </a:endParaRPr>
            </a:p>
            <a:p>
              <a:endParaRPr lang="en-US" altLang="ja-JP" sz="2400" dirty="0"/>
            </a:p>
            <a:p>
              <a:endParaRPr lang="en-US" altLang="ja-JP" sz="1200" dirty="0"/>
            </a:p>
            <a:p>
              <a:pPr algn="ctr"/>
              <a:endParaRPr kumimoji="1" lang="en-US" altLang="ja-JP" sz="2800" dirty="0" smtClean="0"/>
            </a:p>
            <a:p>
              <a:endParaRPr kumimoji="1" lang="ja-JP" altLang="en-US" dirty="0"/>
            </a:p>
          </p:txBody>
        </p:sp>
        <p:sp>
          <p:nvSpPr>
            <p:cNvPr id="21" name="角丸四角形 20"/>
            <p:cNvSpPr/>
            <p:nvPr/>
          </p:nvSpPr>
          <p:spPr>
            <a:xfrm>
              <a:off x="412326" y="5213752"/>
              <a:ext cx="11206257" cy="1095392"/>
            </a:xfrm>
            <a:prstGeom prst="roundRect">
              <a:avLst>
                <a:gd name="adj" fmla="val 720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tx1"/>
                </a:buClr>
              </a:pPr>
              <a:endParaRPr lang="en-US" altLang="ja-JP" sz="2800" dirty="0" smtClean="0">
                <a:solidFill>
                  <a:schemeClr val="tx1"/>
                </a:solidFill>
              </a:endParaRPr>
            </a:p>
          </p:txBody>
        </p:sp>
        <p:sp>
          <p:nvSpPr>
            <p:cNvPr id="22" name="角丸四角形 21"/>
            <p:cNvSpPr/>
            <p:nvPr/>
          </p:nvSpPr>
          <p:spPr>
            <a:xfrm>
              <a:off x="507263" y="5213752"/>
              <a:ext cx="11111320" cy="111038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smtClean="0">
                  <a:solidFill>
                    <a:schemeClr val="tx1"/>
                  </a:solidFill>
                </a:rPr>
                <a:t>　</a:t>
              </a:r>
              <a:r>
                <a:rPr kumimoji="1" lang="ja-JP" altLang="en-US" sz="3200" u="sng" dirty="0" smtClean="0">
                  <a:solidFill>
                    <a:srgbClr val="FC3924"/>
                  </a:solidFill>
                </a:rPr>
                <a:t>コンピュータの働きを、よりよい</a:t>
              </a:r>
              <a:r>
                <a:rPr lang="ja-JP" altLang="en-US" sz="3200" u="sng" dirty="0">
                  <a:solidFill>
                    <a:srgbClr val="FC3924"/>
                  </a:solidFill>
                </a:rPr>
                <a:t>人生や社会づくりに</a:t>
              </a:r>
              <a:r>
                <a:rPr lang="ja-JP" altLang="en-US" sz="3200" u="sng" dirty="0" smtClean="0">
                  <a:solidFill>
                    <a:srgbClr val="FC3924"/>
                  </a:solidFill>
                </a:rPr>
                <a:t>生かそう</a:t>
              </a:r>
              <a:r>
                <a:rPr lang="ja-JP" altLang="en-US" sz="3200" dirty="0">
                  <a:solidFill>
                    <a:schemeClr val="tx1"/>
                  </a:solidFill>
                </a:rPr>
                <a:t>とする</a:t>
              </a:r>
              <a:r>
                <a:rPr lang="ja-JP" altLang="en-US" sz="3200" dirty="0" smtClean="0">
                  <a:solidFill>
                    <a:schemeClr val="tx1"/>
                  </a:solidFill>
                </a:rPr>
                <a:t>態度を涵養すること</a:t>
              </a:r>
              <a:endParaRPr lang="en-US" altLang="ja-JP" sz="3200" dirty="0">
                <a:solidFill>
                  <a:schemeClr val="tx1"/>
                </a:solidFill>
              </a:endParaRPr>
            </a:p>
          </p:txBody>
        </p:sp>
      </p:grpSp>
    </p:spTree>
    <p:extLst>
      <p:ext uri="{BB962C8B-B14F-4D97-AF65-F5344CB8AC3E}">
        <p14:creationId xmlns:p14="http://schemas.microsoft.com/office/powerpoint/2010/main" val="22178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67559" y="785570"/>
            <a:ext cx="2211057" cy="699247"/>
          </a:xfrm>
        </p:spPr>
        <p:txBody>
          <a:bodyPr>
            <a:normAutofit/>
          </a:bodyPr>
          <a:lstStyle/>
          <a:p>
            <a:r>
              <a:rPr kumimoji="1" lang="ja-JP" altLang="en-US" sz="3200" dirty="0" smtClean="0"/>
              <a:t>現代</a:t>
            </a:r>
            <a:r>
              <a:rPr lang="ja-JP" altLang="en-US" sz="3200" dirty="0" smtClean="0"/>
              <a:t>社会</a:t>
            </a:r>
            <a:endParaRPr kumimoji="1" lang="ja-JP" altLang="en-US" sz="3200" dirty="0"/>
          </a:p>
        </p:txBody>
      </p:sp>
      <p:sp>
        <p:nvSpPr>
          <p:cNvPr id="4" name="テキスト プレースホルダー 3"/>
          <p:cNvSpPr>
            <a:spLocks noGrp="1"/>
          </p:cNvSpPr>
          <p:nvPr>
            <p:ph type="body" sz="quarter" idx="13"/>
          </p:nvPr>
        </p:nvSpPr>
        <p:spPr>
          <a:xfrm>
            <a:off x="0" y="-1"/>
            <a:ext cx="12192000" cy="645459"/>
          </a:xfrm>
        </p:spPr>
        <p:txBody>
          <a:bodyPr/>
          <a:lstStyle/>
          <a:p>
            <a:r>
              <a:rPr kumimoji="1" lang="ja-JP" altLang="en-US" dirty="0" smtClean="0">
                <a:latin typeface="ＭＳ Ｐゴシック" panose="020B0600070205080204" pitchFamily="50" charset="-128"/>
                <a:ea typeface="ＭＳ Ｐゴシック" panose="020B0600070205080204" pitchFamily="50" charset="-128"/>
              </a:rPr>
              <a:t> 　小学校にプログラミング教育を導入する理由</a:t>
            </a:r>
            <a:endParaRPr kumimoji="1" lang="ja-JP" altLang="en-US" dirty="0">
              <a:latin typeface="ＭＳ Ｐゴシック" panose="020B0600070205080204" pitchFamily="50" charset="-128"/>
              <a:ea typeface="ＭＳ Ｐゴシック" panose="020B0600070205080204" pitchFamily="50" charset="-128"/>
            </a:endParaRPr>
          </a:p>
        </p:txBody>
      </p:sp>
      <p:grpSp>
        <p:nvGrpSpPr>
          <p:cNvPr id="6" name="グループ化 5"/>
          <p:cNvGrpSpPr/>
          <p:nvPr/>
        </p:nvGrpSpPr>
        <p:grpSpPr>
          <a:xfrm>
            <a:off x="6373789" y="781056"/>
            <a:ext cx="5652389" cy="3880683"/>
            <a:chOff x="6373789" y="781056"/>
            <a:chExt cx="5652389" cy="3880683"/>
          </a:xfrm>
        </p:grpSpPr>
        <p:sp>
          <p:nvSpPr>
            <p:cNvPr id="10" name="タイトル 1"/>
            <p:cNvSpPr txBox="1">
              <a:spLocks/>
            </p:cNvSpPr>
            <p:nvPr/>
          </p:nvSpPr>
          <p:spPr>
            <a:xfrm>
              <a:off x="6373789" y="781056"/>
              <a:ext cx="5652389" cy="69924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3200" dirty="0" smtClean="0"/>
                <a:t>児童が大人になる頃の社会</a:t>
              </a:r>
              <a:endParaRPr lang="ja-JP" altLang="en-US" sz="3200" dirty="0"/>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2332" y="1383413"/>
              <a:ext cx="3110881" cy="2274832"/>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63262" y="1640624"/>
              <a:ext cx="1578043" cy="1927380"/>
            </a:xfrm>
            <a:prstGeom prst="rect">
              <a:avLst/>
            </a:prstGeom>
          </p:spPr>
        </p:pic>
        <p:sp>
          <p:nvSpPr>
            <p:cNvPr id="17" name="テキスト ボックス 16"/>
            <p:cNvSpPr txBox="1"/>
            <p:nvPr/>
          </p:nvSpPr>
          <p:spPr>
            <a:xfrm>
              <a:off x="6539537" y="3707632"/>
              <a:ext cx="5274290" cy="954107"/>
            </a:xfrm>
            <a:prstGeom prst="rect">
              <a:avLst/>
            </a:prstGeom>
            <a:noFill/>
          </p:spPr>
          <p:txBody>
            <a:bodyPr wrap="square" rtlCol="0">
              <a:spAutoFit/>
            </a:bodyPr>
            <a:lstStyle/>
            <a:p>
              <a:r>
                <a:rPr kumimoji="1" lang="ja-JP" altLang="en-US" sz="2800" dirty="0" smtClean="0"/>
                <a:t>・人工知能による判断や問題解決</a:t>
              </a:r>
              <a:endParaRPr kumimoji="1" lang="en-US" altLang="ja-JP" sz="2800" dirty="0" smtClean="0"/>
            </a:p>
            <a:p>
              <a:r>
                <a:rPr lang="ja-JP" altLang="en-US" sz="2800" dirty="0" smtClean="0"/>
                <a:t>・産業や社会に新たな価値を創出</a:t>
              </a:r>
              <a:endParaRPr kumimoji="1" lang="en-US" altLang="ja-JP" sz="2800" dirty="0" smtClean="0"/>
            </a:p>
          </p:txBody>
        </p:sp>
      </p:grpSp>
      <p:sp>
        <p:nvSpPr>
          <p:cNvPr id="18" name="右矢印 17"/>
          <p:cNvSpPr/>
          <p:nvPr/>
        </p:nvSpPr>
        <p:spPr>
          <a:xfrm>
            <a:off x="5029367" y="2307039"/>
            <a:ext cx="1510170" cy="1082351"/>
          </a:xfrm>
          <a:prstGeom prst="rightArrow">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角丸四角形 18"/>
          <p:cNvSpPr/>
          <p:nvPr/>
        </p:nvSpPr>
        <p:spPr>
          <a:xfrm>
            <a:off x="657704" y="5229585"/>
            <a:ext cx="10883602" cy="1210235"/>
          </a:xfrm>
          <a:prstGeom prst="round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600" dirty="0" smtClean="0">
                <a:solidFill>
                  <a:schemeClr val="bg1"/>
                </a:solidFill>
              </a:rPr>
              <a:t>  コンピュータの仕組みを理解し、より適切、効果的に</a:t>
            </a:r>
            <a:r>
              <a:rPr kumimoji="1" lang="en-US" altLang="ja-JP" sz="3600" dirty="0" smtClean="0">
                <a:solidFill>
                  <a:schemeClr val="bg1"/>
                </a:solidFill>
              </a:rPr>
              <a:t/>
            </a:r>
            <a:br>
              <a:rPr kumimoji="1" lang="en-US" altLang="ja-JP" sz="3600" dirty="0" smtClean="0">
                <a:solidFill>
                  <a:schemeClr val="bg1"/>
                </a:solidFill>
              </a:rPr>
            </a:br>
            <a:r>
              <a:rPr kumimoji="1" lang="en-US" altLang="ja-JP" sz="3600" dirty="0" smtClean="0">
                <a:solidFill>
                  <a:schemeClr val="bg1"/>
                </a:solidFill>
              </a:rPr>
              <a:t>  </a:t>
            </a:r>
            <a:r>
              <a:rPr kumimoji="1" lang="ja-JP" altLang="en-US" sz="3600" dirty="0" smtClean="0">
                <a:solidFill>
                  <a:schemeClr val="bg1"/>
                </a:solidFill>
              </a:rPr>
              <a:t>活用することが重要である。</a:t>
            </a:r>
            <a:endParaRPr kumimoji="1" lang="ja-JP" altLang="en-US" sz="3600" dirty="0">
              <a:solidFill>
                <a:schemeClr val="bg1"/>
              </a:solidFill>
            </a:endParaRPr>
          </a:p>
        </p:txBody>
      </p:sp>
      <p:grpSp>
        <p:nvGrpSpPr>
          <p:cNvPr id="7" name="グループ化 6"/>
          <p:cNvGrpSpPr/>
          <p:nvPr/>
        </p:nvGrpSpPr>
        <p:grpSpPr>
          <a:xfrm>
            <a:off x="128814" y="1748766"/>
            <a:ext cx="5389670" cy="2944413"/>
            <a:chOff x="128814" y="1748766"/>
            <a:chExt cx="5389670" cy="2944413"/>
          </a:xfrm>
        </p:grpSpPr>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57703" y="1898780"/>
              <a:ext cx="1492944" cy="1492944"/>
            </a:xfrm>
            <a:prstGeom prst="rect">
              <a:avLst/>
            </a:prstGeom>
          </p:spPr>
        </p:pic>
        <p:sp>
          <p:nvSpPr>
            <p:cNvPr id="11" name="テキスト ボックス 10"/>
            <p:cNvSpPr txBox="1"/>
            <p:nvPr/>
          </p:nvSpPr>
          <p:spPr>
            <a:xfrm>
              <a:off x="128814" y="3739072"/>
              <a:ext cx="5389670" cy="954107"/>
            </a:xfrm>
            <a:prstGeom prst="rect">
              <a:avLst/>
            </a:prstGeom>
            <a:noFill/>
          </p:spPr>
          <p:txBody>
            <a:bodyPr wrap="square" rtlCol="0">
              <a:spAutoFit/>
            </a:bodyPr>
            <a:lstStyle/>
            <a:p>
              <a:r>
                <a:rPr kumimoji="1" lang="ja-JP" altLang="en-US" sz="2800" dirty="0" smtClean="0"/>
                <a:t>・身近なものにコンピュータが内蔵</a:t>
              </a:r>
              <a:endParaRPr kumimoji="1" lang="en-US" altLang="ja-JP" sz="2800" dirty="0" smtClean="0"/>
            </a:p>
            <a:p>
              <a:r>
                <a:rPr lang="ja-JP" altLang="en-US" sz="2800" dirty="0" smtClean="0"/>
                <a:t>・人々の</a:t>
              </a:r>
              <a:r>
                <a:rPr kumimoji="1" lang="ja-JP" altLang="en-US" sz="2800" dirty="0" smtClean="0"/>
                <a:t>生活が便利で豊かに</a:t>
              </a:r>
              <a:endParaRPr kumimoji="1" lang="en-US" altLang="ja-JP" sz="2800" dirty="0" smtClean="0"/>
            </a:p>
          </p:txBody>
        </p:sp>
        <p:pic>
          <p:nvPicPr>
            <p:cNvPr id="20" name="図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05356" y="1748766"/>
              <a:ext cx="1199706" cy="1640624"/>
            </a:xfrm>
            <a:prstGeom prst="rect">
              <a:avLst/>
            </a:prstGeom>
          </p:spPr>
        </p:pic>
      </p:grpSp>
    </p:spTree>
    <p:extLst>
      <p:ext uri="{BB962C8B-B14F-4D97-AF65-F5344CB8AC3E}">
        <p14:creationId xmlns:p14="http://schemas.microsoft.com/office/powerpoint/2010/main" val="203534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1000"/>
                                        <p:tgtEl>
                                          <p:spTgt spid="18"/>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右矢印 7"/>
          <p:cNvSpPr/>
          <p:nvPr/>
        </p:nvSpPr>
        <p:spPr>
          <a:xfrm>
            <a:off x="3729381" y="1579281"/>
            <a:ext cx="4141694" cy="1239183"/>
          </a:xfrm>
          <a:prstGeom prst="rightArrow">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プレースホルダー 2"/>
          <p:cNvSpPr>
            <a:spLocks noGrp="1"/>
          </p:cNvSpPr>
          <p:nvPr>
            <p:ph type="body" sz="quarter" idx="13"/>
          </p:nvPr>
        </p:nvSpPr>
        <p:spPr/>
        <p:txBody>
          <a:bodyPr/>
          <a:lstStyle/>
          <a:p>
            <a:r>
              <a:rPr lang="ja-JP" altLang="en-US" dirty="0">
                <a:latin typeface="ＭＳ Ｐゴシック" panose="020B0600070205080204" pitchFamily="50" charset="-128"/>
                <a:ea typeface="ＭＳ Ｐゴシック" panose="020B0600070205080204" pitchFamily="50" charset="-128"/>
              </a:rPr>
              <a:t> </a:t>
            </a:r>
            <a:r>
              <a:rPr lang="ja-JP" altLang="en-US" dirty="0" smtClean="0">
                <a:latin typeface="ＭＳ Ｐゴシック" panose="020B0600070205080204" pitchFamily="50" charset="-128"/>
                <a:ea typeface="ＭＳ Ｐゴシック" panose="020B0600070205080204" pitchFamily="50" charset="-128"/>
              </a:rPr>
              <a:t>　小学校にプログラミング教育を導入する理由</a:t>
            </a:r>
            <a:endParaRPr lang="ja-JP" altLang="en-US" dirty="0">
              <a:latin typeface="ＭＳ Ｐゴシック" panose="020B0600070205080204" pitchFamily="50" charset="-128"/>
              <a:ea typeface="ＭＳ Ｐゴシック" panose="020B0600070205080204" pitchFamily="50" charset="-128"/>
            </a:endParaRPr>
          </a:p>
          <a:p>
            <a:endParaRPr kumimoji="1" lang="ja-JP" altLang="en-US" dirty="0">
              <a:latin typeface="ＭＳ Ｐゴシック" panose="020B0600070205080204" pitchFamily="50" charset="-128"/>
              <a:ea typeface="ＭＳ Ｐゴシック" panose="020B0600070205080204" pitchFamily="50" charset="-128"/>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97271" y="865233"/>
            <a:ext cx="2976284" cy="2392188"/>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549744" y="1072321"/>
            <a:ext cx="1942496" cy="1942496"/>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4167" y="1102142"/>
            <a:ext cx="2126039" cy="2011765"/>
          </a:xfrm>
          <a:prstGeom prst="rect">
            <a:avLst/>
          </a:prstGeom>
        </p:spPr>
      </p:pic>
      <p:sp>
        <p:nvSpPr>
          <p:cNvPr id="9" name="テキスト ボックス 8"/>
          <p:cNvSpPr txBox="1"/>
          <p:nvPr/>
        </p:nvSpPr>
        <p:spPr>
          <a:xfrm>
            <a:off x="481515" y="3544018"/>
            <a:ext cx="11588565" cy="1200329"/>
          </a:xfrm>
          <a:prstGeom prst="rect">
            <a:avLst/>
          </a:prstGeom>
          <a:noFill/>
        </p:spPr>
        <p:txBody>
          <a:bodyPr wrap="square" rtlCol="0">
            <a:spAutoFit/>
          </a:bodyPr>
          <a:lstStyle/>
          <a:p>
            <a:pPr marL="571500" indent="-571500">
              <a:buFont typeface="Arial" panose="020B0604020202020204" pitchFamily="34" charset="0"/>
              <a:buChar char="•"/>
            </a:pPr>
            <a:r>
              <a:rPr kumimoji="1" lang="ja-JP" altLang="en-US" sz="3600" dirty="0" smtClean="0"/>
              <a:t>コンピュータは</a:t>
            </a:r>
            <a:r>
              <a:rPr kumimoji="1" lang="ja-JP" altLang="en-US" sz="3600" u="sng" dirty="0" smtClean="0">
                <a:solidFill>
                  <a:srgbClr val="FF0000"/>
                </a:solidFill>
              </a:rPr>
              <a:t>人</a:t>
            </a:r>
            <a:r>
              <a:rPr kumimoji="1" lang="ja-JP" altLang="en-US" sz="3600" dirty="0" smtClean="0"/>
              <a:t>が命令を与えて（</a:t>
            </a:r>
            <a:r>
              <a:rPr kumimoji="1" lang="ja-JP" altLang="en-US" sz="3600" u="sng" dirty="0" smtClean="0">
                <a:solidFill>
                  <a:srgbClr val="FF0000"/>
                </a:solidFill>
              </a:rPr>
              <a:t>プログラミング</a:t>
            </a:r>
            <a:r>
              <a:rPr kumimoji="1" lang="ja-JP" altLang="en-US" sz="3600" dirty="0" smtClean="0"/>
              <a:t>）動く。</a:t>
            </a:r>
            <a:endParaRPr lang="en-US" altLang="ja-JP" sz="3600" dirty="0"/>
          </a:p>
          <a:p>
            <a:pPr marL="571500" indent="-571500">
              <a:buFont typeface="Arial" panose="020B0604020202020204" pitchFamily="34" charset="0"/>
              <a:buChar char="•"/>
            </a:pPr>
            <a:r>
              <a:rPr lang="ja-JP" altLang="en-US" sz="3600" smtClean="0"/>
              <a:t>コンピュータは</a:t>
            </a:r>
            <a:r>
              <a:rPr lang="ja-JP" altLang="en-US" sz="3600" u="sng" smtClean="0">
                <a:solidFill>
                  <a:srgbClr val="FF0000"/>
                </a:solidFill>
              </a:rPr>
              <a:t>自分の考えを実現できる道具</a:t>
            </a:r>
            <a:r>
              <a:rPr lang="ja-JP" altLang="en-US" sz="3600" smtClean="0"/>
              <a:t>になる。</a:t>
            </a:r>
            <a:endParaRPr kumimoji="1" lang="en-US" altLang="ja-JP" sz="3600" dirty="0" smtClean="0"/>
          </a:p>
        </p:txBody>
      </p:sp>
      <p:sp>
        <p:nvSpPr>
          <p:cNvPr id="10" name="角丸四角形 9"/>
          <p:cNvSpPr/>
          <p:nvPr/>
        </p:nvSpPr>
        <p:spPr>
          <a:xfrm>
            <a:off x="433137" y="5199254"/>
            <a:ext cx="11309684" cy="1210235"/>
          </a:xfrm>
          <a:prstGeom prst="round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600" dirty="0" smtClean="0">
                <a:solidFill>
                  <a:schemeClr val="bg1"/>
                </a:solidFill>
              </a:rPr>
              <a:t>  コンピュータの主体的な活用は、子どもたちの可能性を</a:t>
            </a:r>
            <a:r>
              <a:rPr kumimoji="1" lang="en-US" altLang="ja-JP" sz="3600" dirty="0" smtClean="0">
                <a:solidFill>
                  <a:schemeClr val="bg1"/>
                </a:solidFill>
              </a:rPr>
              <a:t/>
            </a:r>
            <a:br>
              <a:rPr kumimoji="1" lang="en-US" altLang="ja-JP" sz="3600" dirty="0" smtClean="0">
                <a:solidFill>
                  <a:schemeClr val="bg1"/>
                </a:solidFill>
              </a:rPr>
            </a:br>
            <a:r>
              <a:rPr kumimoji="1" lang="en-US" altLang="ja-JP" sz="3600" dirty="0" smtClean="0">
                <a:solidFill>
                  <a:schemeClr val="bg1"/>
                </a:solidFill>
              </a:rPr>
              <a:t>  </a:t>
            </a:r>
            <a:r>
              <a:rPr kumimoji="1" lang="ja-JP" altLang="en-US" sz="3600" dirty="0" smtClean="0">
                <a:solidFill>
                  <a:schemeClr val="bg1"/>
                </a:solidFill>
              </a:rPr>
              <a:t>広げ、将来の社会</a:t>
            </a:r>
            <a:r>
              <a:rPr kumimoji="1" lang="ja-JP" altLang="en-US" sz="3600" smtClean="0">
                <a:solidFill>
                  <a:schemeClr val="bg1"/>
                </a:solidFill>
              </a:rPr>
              <a:t>で活躍するきっかけ</a:t>
            </a:r>
            <a:r>
              <a:rPr kumimoji="1" lang="ja-JP" altLang="en-US" sz="3600" dirty="0" smtClean="0">
                <a:solidFill>
                  <a:schemeClr val="bg1"/>
                </a:solidFill>
              </a:rPr>
              <a:t>となる。 </a:t>
            </a:r>
            <a:endParaRPr kumimoji="1" lang="ja-JP" altLang="en-US" sz="3600" dirty="0">
              <a:solidFill>
                <a:schemeClr val="bg1"/>
              </a:solidFill>
            </a:endParaRPr>
          </a:p>
        </p:txBody>
      </p:sp>
    </p:spTree>
    <p:extLst>
      <p:ext uri="{BB962C8B-B14F-4D97-AF65-F5344CB8AC3E}">
        <p14:creationId xmlns:p14="http://schemas.microsoft.com/office/powerpoint/2010/main" val="136856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3"/>
          </p:nvPr>
        </p:nvSpPr>
        <p:spPr/>
        <p:txBody>
          <a:bodyPr>
            <a:normAutofit/>
          </a:bodyPr>
          <a:lstStyle/>
          <a:p>
            <a:r>
              <a:rPr lang="en-US" altLang="ja-JP" dirty="0" smtClean="0">
                <a:latin typeface="ＭＳ Ｐゴシック" panose="020B0600070205080204" pitchFamily="50" charset="-128"/>
                <a:ea typeface="ＭＳ Ｐゴシック" panose="020B0600070205080204" pitchFamily="50" charset="-128"/>
              </a:rPr>
              <a:t> </a:t>
            </a:r>
            <a:r>
              <a:rPr lang="ja-JP" altLang="en-US" dirty="0" smtClean="0">
                <a:latin typeface="ＭＳ Ｐゴシック" panose="020B0600070205080204" pitchFamily="50" charset="-128"/>
                <a:ea typeface="ＭＳ Ｐゴシック" panose="020B0600070205080204" pitchFamily="50" charset="-128"/>
              </a:rPr>
              <a:t>　小学校プログラミング教育の位置付け</a:t>
            </a:r>
          </a:p>
        </p:txBody>
      </p:sp>
      <p:grpSp>
        <p:nvGrpSpPr>
          <p:cNvPr id="2" name="グループ化 1"/>
          <p:cNvGrpSpPr/>
          <p:nvPr/>
        </p:nvGrpSpPr>
        <p:grpSpPr>
          <a:xfrm>
            <a:off x="209862" y="838137"/>
            <a:ext cx="11782269" cy="2982024"/>
            <a:chOff x="209862" y="2727898"/>
            <a:chExt cx="11782269" cy="2789907"/>
          </a:xfrm>
        </p:grpSpPr>
        <p:sp>
          <p:nvSpPr>
            <p:cNvPr id="16" name="角丸四角形 15"/>
            <p:cNvSpPr/>
            <p:nvPr/>
          </p:nvSpPr>
          <p:spPr>
            <a:xfrm>
              <a:off x="209862" y="2727898"/>
              <a:ext cx="11782269" cy="2789907"/>
            </a:xfrm>
            <a:prstGeom prst="roundRect">
              <a:avLst>
                <a:gd name="adj" fmla="val 9771"/>
              </a:avLst>
            </a:prstGeom>
            <a:solidFill>
              <a:srgbClr val="04CFEA"/>
            </a:solidFill>
            <a:ln>
              <a:solidFill>
                <a:srgbClr val="04CF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t>  </a:t>
              </a:r>
              <a:r>
                <a:rPr kumimoji="1" lang="ja-JP" altLang="en-US" sz="3200" dirty="0" smtClean="0">
                  <a:effectLst>
                    <a:glow rad="63500">
                      <a:srgbClr val="002060">
                        <a:alpha val="40000"/>
                      </a:srgbClr>
                    </a:glow>
                  </a:effectLst>
                </a:rPr>
                <a:t>小学校学習指導要領　総則</a:t>
              </a:r>
              <a:endParaRPr kumimoji="1" lang="en-US" altLang="ja-JP" sz="2800" dirty="0" smtClean="0">
                <a:effectLst>
                  <a:glow rad="63500">
                    <a:srgbClr val="002060">
                      <a:alpha val="40000"/>
                    </a:srgbClr>
                  </a:glow>
                </a:effectLst>
              </a:endParaRPr>
            </a:p>
            <a:p>
              <a:pPr algn="ctr"/>
              <a:endParaRPr kumimoji="1" lang="en-US" altLang="ja-JP" sz="2800" dirty="0" smtClean="0"/>
            </a:p>
            <a:p>
              <a:pPr algn="ctr"/>
              <a:endParaRPr lang="en-US" altLang="ja-JP" sz="2800" dirty="0"/>
            </a:p>
            <a:p>
              <a:pPr algn="ctr"/>
              <a:endParaRPr kumimoji="1" lang="en-US" altLang="ja-JP" sz="2800" dirty="0" smtClean="0"/>
            </a:p>
            <a:p>
              <a:pPr algn="ctr"/>
              <a:endParaRPr lang="en-US" altLang="ja-JP" sz="2800" dirty="0"/>
            </a:p>
            <a:p>
              <a:pPr algn="ctr"/>
              <a:endParaRPr kumimoji="1" lang="en-US" altLang="ja-JP" sz="2800" dirty="0" smtClean="0"/>
            </a:p>
            <a:p>
              <a:endParaRPr kumimoji="1" lang="ja-JP" altLang="en-US" dirty="0"/>
            </a:p>
          </p:txBody>
        </p:sp>
        <p:sp>
          <p:nvSpPr>
            <p:cNvPr id="17" name="角丸四角形 16"/>
            <p:cNvSpPr/>
            <p:nvPr/>
          </p:nvSpPr>
          <p:spPr>
            <a:xfrm>
              <a:off x="494675" y="3352089"/>
              <a:ext cx="11206257" cy="1910791"/>
            </a:xfrm>
            <a:prstGeom prst="roundRect">
              <a:avLst>
                <a:gd name="adj" fmla="val 720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tx1"/>
                </a:buClr>
              </a:pPr>
              <a:r>
                <a:rPr lang="ja-JP" altLang="en-US" sz="2800" smtClean="0">
                  <a:solidFill>
                    <a:schemeClr val="tx1"/>
                  </a:solidFill>
                </a:rPr>
                <a:t>　児童</a:t>
              </a:r>
              <a:r>
                <a:rPr lang="ja-JP" altLang="en-US" sz="2800" dirty="0" smtClean="0">
                  <a:solidFill>
                    <a:schemeClr val="tx1"/>
                  </a:solidFill>
                </a:rPr>
                <a:t>が、「</a:t>
              </a:r>
              <a:r>
                <a:rPr lang="ja-JP" altLang="en-US" sz="2800" u="sng" dirty="0" smtClean="0">
                  <a:solidFill>
                    <a:srgbClr val="FC3924"/>
                  </a:solidFill>
                </a:rPr>
                <a:t>プログラミングを体験しながら、コンピュータに意図</a:t>
              </a:r>
              <a:r>
                <a:rPr lang="ja-JP" altLang="en-US" sz="2800" u="sng" smtClean="0">
                  <a:solidFill>
                    <a:srgbClr val="FC3924"/>
                  </a:solidFill>
                </a:rPr>
                <a:t>した処理</a:t>
              </a:r>
              <a:r>
                <a:rPr lang="en-US" altLang="ja-JP" sz="2800" u="sng" smtClean="0">
                  <a:solidFill>
                    <a:srgbClr val="FC3924"/>
                  </a:solidFill>
                </a:rPr>
                <a:t/>
              </a:r>
              <a:br>
                <a:rPr lang="en-US" altLang="ja-JP" sz="2800" u="sng" smtClean="0">
                  <a:solidFill>
                    <a:srgbClr val="FC3924"/>
                  </a:solidFill>
                </a:rPr>
              </a:br>
              <a:r>
                <a:rPr lang="ja-JP" altLang="en-US" sz="2800" smtClean="0">
                  <a:solidFill>
                    <a:srgbClr val="FC3924"/>
                  </a:solidFill>
                </a:rPr>
                <a:t>　</a:t>
              </a:r>
              <a:r>
                <a:rPr lang="ja-JP" altLang="en-US" sz="2800" u="sng" smtClean="0">
                  <a:solidFill>
                    <a:srgbClr val="FC3924"/>
                  </a:solidFill>
                </a:rPr>
                <a:t>を行わせる</a:t>
              </a:r>
              <a:r>
                <a:rPr lang="ja-JP" altLang="en-US" sz="2800" u="sng" dirty="0" smtClean="0">
                  <a:solidFill>
                    <a:srgbClr val="FC3924"/>
                  </a:solidFill>
                </a:rPr>
                <a:t>ために必要な論理的思考力を身に付けさせるため</a:t>
              </a:r>
              <a:r>
                <a:rPr lang="ja-JP" altLang="en-US" sz="2800" u="sng" smtClean="0">
                  <a:solidFill>
                    <a:srgbClr val="FC3924"/>
                  </a:solidFill>
                </a:rPr>
                <a:t>の学習</a:t>
              </a:r>
              <a:r>
                <a:rPr lang="en-US" altLang="ja-JP" sz="2800" u="sng" smtClean="0">
                  <a:solidFill>
                    <a:srgbClr val="FC3924"/>
                  </a:solidFill>
                </a:rPr>
                <a:t/>
              </a:r>
              <a:br>
                <a:rPr lang="en-US" altLang="ja-JP" sz="2800" u="sng" smtClean="0">
                  <a:solidFill>
                    <a:srgbClr val="FC3924"/>
                  </a:solidFill>
                </a:rPr>
              </a:br>
              <a:r>
                <a:rPr lang="ja-JP" altLang="en-US" sz="2800" smtClean="0">
                  <a:solidFill>
                    <a:srgbClr val="FC3924"/>
                  </a:solidFill>
                </a:rPr>
                <a:t>　</a:t>
              </a:r>
              <a:r>
                <a:rPr lang="ja-JP" altLang="en-US" sz="2800" u="sng" smtClean="0">
                  <a:solidFill>
                    <a:srgbClr val="FC3924"/>
                  </a:solidFill>
                </a:rPr>
                <a:t>活動</a:t>
              </a:r>
              <a:r>
                <a:rPr lang="ja-JP" altLang="en-US" sz="2800" dirty="0" smtClean="0">
                  <a:solidFill>
                    <a:schemeClr val="tx1"/>
                  </a:solidFill>
                </a:rPr>
                <a:t>」を計画的に実施する。</a:t>
              </a:r>
              <a:endParaRPr lang="en-US" altLang="ja-JP" sz="2800" dirty="0">
                <a:solidFill>
                  <a:schemeClr val="tx1"/>
                </a:solidFill>
              </a:endParaRPr>
            </a:p>
          </p:txBody>
        </p:sp>
      </p:grpSp>
      <p:sp>
        <p:nvSpPr>
          <p:cNvPr id="9" name="角丸四角形 8"/>
          <p:cNvSpPr/>
          <p:nvPr/>
        </p:nvSpPr>
        <p:spPr>
          <a:xfrm>
            <a:off x="295558" y="4214856"/>
            <a:ext cx="11600883" cy="1486745"/>
          </a:xfrm>
          <a:prstGeom prst="round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smtClean="0">
                <a:solidFill>
                  <a:schemeClr val="bg1"/>
                </a:solidFill>
              </a:rPr>
              <a:t>　コンピュータでプログラミング体験ができる環境を整備し、</a:t>
            </a:r>
            <a:r>
              <a:rPr lang="en-US" altLang="ja-JP" sz="3600" dirty="0" smtClean="0">
                <a:solidFill>
                  <a:schemeClr val="bg1"/>
                </a:solidFill>
              </a:rPr>
              <a:t/>
            </a:r>
            <a:br>
              <a:rPr lang="en-US" altLang="ja-JP" sz="3600" dirty="0" smtClean="0">
                <a:solidFill>
                  <a:schemeClr val="bg1"/>
                </a:solidFill>
              </a:rPr>
            </a:br>
            <a:r>
              <a:rPr lang="ja-JP" altLang="en-US" sz="3600" dirty="0" smtClean="0">
                <a:solidFill>
                  <a:schemeClr val="bg1"/>
                </a:solidFill>
              </a:rPr>
              <a:t>　計画的に学習活動を行う。</a:t>
            </a:r>
            <a:r>
              <a:rPr kumimoji="1" lang="ja-JP" altLang="en-US" sz="3600" dirty="0" smtClean="0">
                <a:solidFill>
                  <a:schemeClr val="bg1"/>
                </a:solidFill>
              </a:rPr>
              <a:t> </a:t>
            </a:r>
            <a:endParaRPr kumimoji="1" lang="en-US" altLang="ja-JP" sz="3600" dirty="0" smtClean="0">
              <a:solidFill>
                <a:schemeClr val="bg1"/>
              </a:solidFill>
            </a:endParaRPr>
          </a:p>
        </p:txBody>
      </p:sp>
    </p:spTree>
    <p:extLst>
      <p:ext uri="{BB962C8B-B14F-4D97-AF65-F5344CB8AC3E}">
        <p14:creationId xmlns:p14="http://schemas.microsoft.com/office/powerpoint/2010/main" val="189912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3"/>
          </p:nvPr>
        </p:nvSpPr>
        <p:spPr/>
        <p:txBody>
          <a:bodyPr>
            <a:normAutofit/>
          </a:bodyPr>
          <a:lstStyle/>
          <a:p>
            <a:r>
              <a:rPr lang="en-US" altLang="ja-JP" dirty="0" smtClean="0">
                <a:latin typeface="ＭＳ Ｐゴシック" panose="020B0600070205080204" pitchFamily="50" charset="-128"/>
                <a:ea typeface="ＭＳ Ｐゴシック" panose="020B0600070205080204" pitchFamily="50" charset="-128"/>
              </a:rPr>
              <a:t> </a:t>
            </a:r>
            <a:r>
              <a:rPr lang="ja-JP" altLang="en-US" dirty="0" smtClean="0">
                <a:latin typeface="ＭＳ Ｐゴシック" panose="020B0600070205080204" pitchFamily="50" charset="-128"/>
                <a:ea typeface="ＭＳ Ｐゴシック" panose="020B0600070205080204" pitchFamily="50" charset="-128"/>
              </a:rPr>
              <a:t>　小学校プログラミング教育のねらい</a:t>
            </a:r>
          </a:p>
        </p:txBody>
      </p:sp>
      <p:sp>
        <p:nvSpPr>
          <p:cNvPr id="17" name="角丸四角形 16"/>
          <p:cNvSpPr/>
          <p:nvPr/>
        </p:nvSpPr>
        <p:spPr>
          <a:xfrm>
            <a:off x="414821" y="630030"/>
            <a:ext cx="6990319" cy="77942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smtClean="0">
                <a:solidFill>
                  <a:schemeClr val="tx1"/>
                </a:solidFill>
              </a:rPr>
              <a:t>１　</a:t>
            </a:r>
            <a:r>
              <a:rPr kumimoji="1" lang="ja-JP" altLang="en-US" sz="3200" u="sng" dirty="0" smtClean="0">
                <a:solidFill>
                  <a:srgbClr val="FF0000"/>
                </a:solidFill>
              </a:rPr>
              <a:t>「プログラミング的思考」を育む。</a:t>
            </a:r>
            <a:endParaRPr kumimoji="1" lang="en-US" altLang="ja-JP" sz="3200" u="sng" dirty="0" smtClean="0">
              <a:solidFill>
                <a:srgbClr val="FF0000"/>
              </a:solidFill>
            </a:endParaRPr>
          </a:p>
        </p:txBody>
      </p:sp>
      <p:sp>
        <p:nvSpPr>
          <p:cNvPr id="18" name="角丸四角形 17"/>
          <p:cNvSpPr/>
          <p:nvPr/>
        </p:nvSpPr>
        <p:spPr>
          <a:xfrm>
            <a:off x="309889" y="1263885"/>
            <a:ext cx="11667251" cy="314690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smtClean="0">
                <a:solidFill>
                  <a:schemeClr val="tx1"/>
                </a:solidFill>
              </a:rPr>
              <a:t>２ ・ </a:t>
            </a:r>
            <a:r>
              <a:rPr kumimoji="1" lang="ja-JP" altLang="en-US" sz="3200" u="sng" dirty="0" smtClean="0">
                <a:solidFill>
                  <a:srgbClr val="FF0000"/>
                </a:solidFill>
              </a:rPr>
              <a:t>プログラムの働きやよさ</a:t>
            </a:r>
            <a:r>
              <a:rPr kumimoji="1" lang="ja-JP" altLang="en-US" sz="3200" dirty="0" smtClean="0">
                <a:solidFill>
                  <a:schemeClr val="tx1"/>
                </a:solidFill>
              </a:rPr>
              <a:t>、情報社会がコンピュータをはじめと</a:t>
            </a:r>
            <a:r>
              <a:rPr kumimoji="1" lang="en-US" altLang="ja-JP" sz="3200" dirty="0" smtClean="0">
                <a:solidFill>
                  <a:schemeClr val="tx1"/>
                </a:solidFill>
              </a:rPr>
              <a:t/>
            </a:r>
            <a:br>
              <a:rPr kumimoji="1" lang="en-US" altLang="ja-JP" sz="3200" dirty="0" smtClean="0">
                <a:solidFill>
                  <a:schemeClr val="tx1"/>
                </a:solidFill>
              </a:rPr>
            </a:br>
            <a:r>
              <a:rPr kumimoji="1" lang="ja-JP" altLang="en-US" sz="3200" dirty="0" smtClean="0">
                <a:solidFill>
                  <a:schemeClr val="tx1"/>
                </a:solidFill>
              </a:rPr>
              <a:t>　　 する</a:t>
            </a:r>
            <a:r>
              <a:rPr kumimoji="1" lang="ja-JP" altLang="en-US" sz="3200" u="sng" dirty="0" smtClean="0">
                <a:solidFill>
                  <a:srgbClr val="FF0000"/>
                </a:solidFill>
              </a:rPr>
              <a:t>情報技術によって支えられていることなどに気付く。</a:t>
            </a:r>
            <a:endParaRPr kumimoji="1" lang="en-US" altLang="ja-JP" sz="3200" u="sng" dirty="0" smtClean="0">
              <a:solidFill>
                <a:srgbClr val="FF0000"/>
              </a:solidFill>
            </a:endParaRPr>
          </a:p>
          <a:p>
            <a:r>
              <a:rPr lang="ja-JP" altLang="en-US" sz="2000" dirty="0" smtClean="0">
                <a:solidFill>
                  <a:schemeClr val="tx1"/>
                </a:solidFill>
              </a:rPr>
              <a:t>　　</a:t>
            </a:r>
            <a:endParaRPr lang="en-US" altLang="ja-JP" sz="2000" dirty="0" smtClean="0">
              <a:solidFill>
                <a:schemeClr val="tx1"/>
              </a:solidFill>
            </a:endParaRPr>
          </a:p>
          <a:p>
            <a:r>
              <a:rPr lang="ja-JP" altLang="en-US" sz="3200" dirty="0">
                <a:solidFill>
                  <a:schemeClr val="tx1"/>
                </a:solidFill>
              </a:rPr>
              <a:t>　</a:t>
            </a:r>
            <a:r>
              <a:rPr lang="ja-JP" altLang="en-US" sz="3200" dirty="0" smtClean="0">
                <a:solidFill>
                  <a:schemeClr val="tx1"/>
                </a:solidFill>
              </a:rPr>
              <a:t> ・ 身近な問題の解決に主体的に取り組む態度や</a:t>
            </a:r>
            <a:r>
              <a:rPr lang="ja-JP" altLang="en-US" sz="3200" u="sng" dirty="0" smtClean="0">
                <a:solidFill>
                  <a:srgbClr val="FF0000"/>
                </a:solidFill>
              </a:rPr>
              <a:t>コンピュータ等</a:t>
            </a:r>
            <a:r>
              <a:rPr lang="en-US" altLang="ja-JP" sz="3200" dirty="0" smtClean="0">
                <a:solidFill>
                  <a:schemeClr val="tx1"/>
                </a:solidFill>
              </a:rPr>
              <a:t/>
            </a:r>
            <a:br>
              <a:rPr lang="en-US" altLang="ja-JP" sz="3200" dirty="0" smtClean="0">
                <a:solidFill>
                  <a:schemeClr val="tx1"/>
                </a:solidFill>
              </a:rPr>
            </a:br>
            <a:r>
              <a:rPr lang="ja-JP" altLang="en-US" sz="3200" dirty="0" smtClean="0">
                <a:solidFill>
                  <a:schemeClr val="tx1"/>
                </a:solidFill>
              </a:rPr>
              <a:t>　　  </a:t>
            </a:r>
            <a:r>
              <a:rPr lang="ja-JP" altLang="en-US" sz="3200" u="sng" dirty="0" smtClean="0">
                <a:solidFill>
                  <a:srgbClr val="FF0000"/>
                </a:solidFill>
              </a:rPr>
              <a:t>を上手に活用してよりよい社会を築いていこうとする態度</a:t>
            </a:r>
            <a:r>
              <a:rPr lang="ja-JP" altLang="en-US" sz="3200" dirty="0" smtClean="0">
                <a:solidFill>
                  <a:schemeClr val="tx1"/>
                </a:solidFill>
              </a:rPr>
              <a:t>など</a:t>
            </a:r>
            <a:r>
              <a:rPr lang="en-US" altLang="ja-JP" sz="3200" dirty="0" smtClean="0">
                <a:solidFill>
                  <a:schemeClr val="tx1"/>
                </a:solidFill>
              </a:rPr>
              <a:t/>
            </a:r>
            <a:br>
              <a:rPr lang="en-US" altLang="ja-JP" sz="3200" dirty="0" smtClean="0">
                <a:solidFill>
                  <a:schemeClr val="tx1"/>
                </a:solidFill>
              </a:rPr>
            </a:br>
            <a:r>
              <a:rPr lang="en-US" altLang="ja-JP" sz="3200" dirty="0" smtClean="0">
                <a:solidFill>
                  <a:schemeClr val="tx1"/>
                </a:solidFill>
              </a:rPr>
              <a:t>       </a:t>
            </a:r>
            <a:r>
              <a:rPr lang="ja-JP" altLang="en-US" sz="3200" dirty="0" smtClean="0">
                <a:solidFill>
                  <a:schemeClr val="tx1"/>
                </a:solidFill>
              </a:rPr>
              <a:t>を育む。</a:t>
            </a:r>
            <a:endParaRPr kumimoji="1" lang="en-US" altLang="ja-JP" sz="3200" dirty="0" smtClean="0">
              <a:solidFill>
                <a:schemeClr val="tx1"/>
              </a:solidFill>
            </a:endParaRPr>
          </a:p>
        </p:txBody>
      </p:sp>
      <p:sp>
        <p:nvSpPr>
          <p:cNvPr id="19" name="角丸四角形 18"/>
          <p:cNvSpPr/>
          <p:nvPr/>
        </p:nvSpPr>
        <p:spPr>
          <a:xfrm>
            <a:off x="489774" y="4313409"/>
            <a:ext cx="11316146" cy="9012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smtClean="0">
                <a:solidFill>
                  <a:schemeClr val="tx1"/>
                </a:solidFill>
              </a:rPr>
              <a:t>３　教科等の中で実施する場合は、</a:t>
            </a:r>
            <a:r>
              <a:rPr kumimoji="1" lang="ja-JP" altLang="en-US" sz="3200" u="sng" dirty="0" smtClean="0">
                <a:solidFill>
                  <a:srgbClr val="FF0000"/>
                </a:solidFill>
              </a:rPr>
              <a:t>教科等での学びをより確実な</a:t>
            </a:r>
            <a:r>
              <a:rPr kumimoji="1" lang="en-US" altLang="ja-JP" sz="3200" u="sng" dirty="0" smtClean="0">
                <a:solidFill>
                  <a:srgbClr val="FF0000"/>
                </a:solidFill>
              </a:rPr>
              <a:t/>
            </a:r>
            <a:br>
              <a:rPr kumimoji="1" lang="en-US" altLang="ja-JP" sz="3200" u="sng" dirty="0" smtClean="0">
                <a:solidFill>
                  <a:srgbClr val="FF0000"/>
                </a:solidFill>
              </a:rPr>
            </a:br>
            <a:r>
              <a:rPr kumimoji="1" lang="ja-JP" altLang="en-US" sz="3200" dirty="0" smtClean="0">
                <a:solidFill>
                  <a:srgbClr val="FF0000"/>
                </a:solidFill>
              </a:rPr>
              <a:t>　　</a:t>
            </a:r>
            <a:r>
              <a:rPr kumimoji="1" lang="ja-JP" altLang="en-US" sz="3200" u="sng" dirty="0" smtClean="0">
                <a:solidFill>
                  <a:srgbClr val="FF0000"/>
                </a:solidFill>
              </a:rPr>
              <a:t>ものとする。</a:t>
            </a:r>
            <a:endParaRPr kumimoji="1" lang="en-US" altLang="ja-JP" sz="3200" dirty="0" smtClean="0">
              <a:solidFill>
                <a:schemeClr val="tx1"/>
              </a:solidFill>
            </a:endParaRPr>
          </a:p>
        </p:txBody>
      </p:sp>
      <p:grpSp>
        <p:nvGrpSpPr>
          <p:cNvPr id="2" name="グループ化 1"/>
          <p:cNvGrpSpPr/>
          <p:nvPr/>
        </p:nvGrpSpPr>
        <p:grpSpPr>
          <a:xfrm>
            <a:off x="339869" y="5362994"/>
            <a:ext cx="11258573" cy="1327989"/>
            <a:chOff x="339869" y="5362994"/>
            <a:chExt cx="11258573" cy="1327989"/>
          </a:xfrm>
        </p:grpSpPr>
        <p:sp>
          <p:nvSpPr>
            <p:cNvPr id="9" name="角丸四角形 8"/>
            <p:cNvSpPr/>
            <p:nvPr/>
          </p:nvSpPr>
          <p:spPr>
            <a:xfrm>
              <a:off x="339869" y="5362994"/>
              <a:ext cx="11258573" cy="1327989"/>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smtClean="0">
                  <a:solidFill>
                    <a:schemeClr val="bg1"/>
                  </a:solidFill>
                </a:rPr>
                <a:t>　　　   プログラミング言語を覚えたり、プログラミングの技能を</a:t>
              </a:r>
              <a:r>
                <a:rPr kumimoji="1" lang="en-US" altLang="ja-JP" sz="3200" dirty="0" smtClean="0">
                  <a:solidFill>
                    <a:schemeClr val="bg1"/>
                  </a:solidFill>
                </a:rPr>
                <a:t/>
              </a:r>
              <a:br>
                <a:rPr kumimoji="1" lang="en-US" altLang="ja-JP" sz="3200" dirty="0" smtClean="0">
                  <a:solidFill>
                    <a:schemeClr val="bg1"/>
                  </a:solidFill>
                </a:rPr>
              </a:br>
              <a:r>
                <a:rPr kumimoji="1" lang="en-US" altLang="ja-JP" sz="3200" dirty="0" smtClean="0">
                  <a:solidFill>
                    <a:schemeClr val="bg1"/>
                  </a:solidFill>
                </a:rPr>
                <a:t>          </a:t>
              </a:r>
              <a:r>
                <a:rPr kumimoji="1" lang="ja-JP" altLang="en-US" sz="3200" dirty="0" smtClean="0">
                  <a:solidFill>
                    <a:schemeClr val="bg1"/>
                  </a:solidFill>
                </a:rPr>
                <a:t>習得したりする</a:t>
              </a:r>
              <a:r>
                <a:rPr kumimoji="1" lang="ja-JP" altLang="en-US" sz="3200" smtClean="0">
                  <a:solidFill>
                    <a:schemeClr val="bg1"/>
                  </a:solidFill>
                </a:rPr>
                <a:t>こと自体がねらいではない。</a:t>
              </a:r>
              <a:endParaRPr kumimoji="1" lang="ja-JP" altLang="en-US" sz="3200" dirty="0">
                <a:solidFill>
                  <a:schemeClr val="bg1"/>
                </a:solidFill>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89774" y="5528861"/>
              <a:ext cx="840208" cy="767008"/>
            </a:xfrm>
            <a:prstGeom prst="rect">
              <a:avLst/>
            </a:prstGeom>
          </p:spPr>
        </p:pic>
      </p:grpSp>
    </p:spTree>
    <p:extLst>
      <p:ext uri="{BB962C8B-B14F-4D97-AF65-F5344CB8AC3E}">
        <p14:creationId xmlns:p14="http://schemas.microsoft.com/office/powerpoint/2010/main" val="2108224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3"/>
          </p:nvPr>
        </p:nvSpPr>
        <p:spPr/>
        <p:txBody>
          <a:bodyPr/>
          <a:lstStyle/>
          <a:p>
            <a:r>
              <a:rPr kumimoji="1" lang="ja-JP" altLang="en-US" dirty="0" smtClean="0">
                <a:latin typeface="+mn-ea"/>
                <a:ea typeface="+mn-ea"/>
              </a:rPr>
              <a:t>　プログラミング的思考とは</a:t>
            </a:r>
            <a:endParaRPr kumimoji="1" lang="ja-JP" altLang="en-US" dirty="0">
              <a:latin typeface="+mn-ea"/>
              <a:ea typeface="+mn-ea"/>
            </a:endParaRPr>
          </a:p>
        </p:txBody>
      </p:sp>
      <p:sp>
        <p:nvSpPr>
          <p:cNvPr id="2" name="テキスト ボックス 1"/>
          <p:cNvSpPr txBox="1"/>
          <p:nvPr/>
        </p:nvSpPr>
        <p:spPr>
          <a:xfrm>
            <a:off x="1612230" y="1855767"/>
            <a:ext cx="8967537" cy="584775"/>
          </a:xfrm>
          <a:prstGeom prst="rect">
            <a:avLst/>
          </a:prstGeom>
          <a:noFill/>
        </p:spPr>
        <p:txBody>
          <a:bodyPr wrap="square" rtlCol="0">
            <a:spAutoFit/>
          </a:bodyPr>
          <a:lstStyle/>
          <a:p>
            <a:r>
              <a:rPr lang="ja-JP" altLang="en-US" sz="3200" u="sng" dirty="0">
                <a:solidFill>
                  <a:srgbClr val="FC3924"/>
                </a:solidFill>
                <a:latin typeface="ＭＳ Ｐゴシック" panose="020B0600070205080204" pitchFamily="50" charset="-128"/>
              </a:rPr>
              <a:t>どのような動きの組み合わせが必要</a:t>
            </a:r>
            <a:r>
              <a:rPr lang="ja-JP" altLang="en-US" sz="3200" dirty="0">
                <a:solidFill>
                  <a:sysClr val="windowText" lastClr="000000"/>
                </a:solidFill>
                <a:latin typeface="ＭＳ Ｐゴシック" panose="020B0600070205080204" pitchFamily="50" charset="-128"/>
              </a:rPr>
              <a:t>であり</a:t>
            </a:r>
            <a:r>
              <a:rPr lang="ja-JP" altLang="en-US" sz="3200" dirty="0" smtClean="0">
                <a:solidFill>
                  <a:sysClr val="windowText" lastClr="000000"/>
                </a:solidFill>
                <a:latin typeface="ＭＳ Ｐゴシック" panose="020B0600070205080204" pitchFamily="50" charset="-128"/>
              </a:rPr>
              <a:t>、</a:t>
            </a:r>
            <a:endParaRPr lang="en-US" altLang="ja-JP" sz="3200" dirty="0">
              <a:solidFill>
                <a:sysClr val="windowText" lastClr="000000"/>
              </a:solidFill>
              <a:latin typeface="ＭＳ Ｐゴシック" panose="020B0600070205080204" pitchFamily="50" charset="-128"/>
            </a:endParaRPr>
          </a:p>
        </p:txBody>
      </p:sp>
      <p:sp>
        <p:nvSpPr>
          <p:cNvPr id="5" name="テキスト ボックス 4"/>
          <p:cNvSpPr txBox="1"/>
          <p:nvPr/>
        </p:nvSpPr>
        <p:spPr>
          <a:xfrm>
            <a:off x="1612233" y="2503933"/>
            <a:ext cx="8967537" cy="1292662"/>
          </a:xfrm>
          <a:prstGeom prst="rect">
            <a:avLst/>
          </a:prstGeom>
          <a:noFill/>
        </p:spPr>
        <p:txBody>
          <a:bodyPr wrap="square" rtlCol="0">
            <a:spAutoFit/>
          </a:bodyPr>
          <a:lstStyle/>
          <a:p>
            <a:r>
              <a:rPr lang="ja-JP" altLang="en-US" sz="3200" dirty="0">
                <a:solidFill>
                  <a:sysClr val="windowText" lastClr="000000"/>
                </a:solidFill>
                <a:latin typeface="ＭＳ Ｐゴシック" panose="020B0600070205080204" pitchFamily="50" charset="-128"/>
              </a:rPr>
              <a:t>一つ一つの動きに対応した記号を</a:t>
            </a:r>
            <a:r>
              <a:rPr lang="ja-JP" altLang="en-US" sz="3200" dirty="0" smtClean="0">
                <a:solidFill>
                  <a:sysClr val="windowText" lastClr="000000"/>
                </a:solidFill>
                <a:latin typeface="ＭＳ Ｐゴシック" panose="020B0600070205080204" pitchFamily="50" charset="-128"/>
              </a:rPr>
              <a:t>、</a:t>
            </a:r>
            <a:endParaRPr lang="en-US" altLang="ja-JP" sz="3200" dirty="0" smtClean="0">
              <a:solidFill>
                <a:sysClr val="windowText" lastClr="000000"/>
              </a:solidFill>
              <a:latin typeface="ＭＳ Ｐゴシック" panose="020B0600070205080204" pitchFamily="50" charset="-128"/>
            </a:endParaRPr>
          </a:p>
          <a:p>
            <a:endParaRPr lang="en-US" altLang="ja-JP" sz="1100" u="sng" dirty="0" smtClean="0">
              <a:solidFill>
                <a:srgbClr val="FC3924"/>
              </a:solidFill>
              <a:latin typeface="ＭＳ Ｐゴシック" panose="020B0600070205080204" pitchFamily="50" charset="-128"/>
            </a:endParaRPr>
          </a:p>
          <a:p>
            <a:r>
              <a:rPr lang="ja-JP" altLang="en-US" sz="3200" u="sng" dirty="0" smtClean="0">
                <a:solidFill>
                  <a:srgbClr val="FC3924"/>
                </a:solidFill>
                <a:latin typeface="ＭＳ Ｐゴシック" panose="020B0600070205080204" pitchFamily="50" charset="-128"/>
              </a:rPr>
              <a:t>どの</a:t>
            </a:r>
            <a:r>
              <a:rPr lang="ja-JP" altLang="en-US" sz="3200" u="sng" dirty="0">
                <a:solidFill>
                  <a:srgbClr val="FC3924"/>
                </a:solidFill>
                <a:latin typeface="ＭＳ Ｐゴシック" panose="020B0600070205080204" pitchFamily="50" charset="-128"/>
              </a:rPr>
              <a:t>ように組み合わせたらいいのか</a:t>
            </a:r>
            <a:r>
              <a:rPr lang="ja-JP" altLang="en-US" sz="3200" dirty="0" smtClean="0">
                <a:solidFill>
                  <a:sysClr val="windowText" lastClr="000000"/>
                </a:solidFill>
                <a:latin typeface="ＭＳ Ｐゴシック" panose="020B0600070205080204" pitchFamily="50" charset="-128"/>
              </a:rPr>
              <a:t>、</a:t>
            </a:r>
            <a:endParaRPr lang="en-US" altLang="ja-JP" sz="2800" dirty="0">
              <a:solidFill>
                <a:sysClr val="windowText" lastClr="000000"/>
              </a:solidFill>
              <a:latin typeface="ＭＳ Ｐゴシック" panose="020B0600070205080204" pitchFamily="50" charset="-128"/>
            </a:endParaRPr>
          </a:p>
        </p:txBody>
      </p:sp>
      <p:sp>
        <p:nvSpPr>
          <p:cNvPr id="6" name="テキスト ボックス 5"/>
          <p:cNvSpPr txBox="1"/>
          <p:nvPr/>
        </p:nvSpPr>
        <p:spPr>
          <a:xfrm>
            <a:off x="1604209" y="3907619"/>
            <a:ext cx="8967537" cy="1292662"/>
          </a:xfrm>
          <a:prstGeom prst="rect">
            <a:avLst/>
          </a:prstGeom>
          <a:noFill/>
        </p:spPr>
        <p:txBody>
          <a:bodyPr wrap="square" rtlCol="0">
            <a:spAutoFit/>
          </a:bodyPr>
          <a:lstStyle/>
          <a:p>
            <a:r>
              <a:rPr lang="ja-JP" altLang="en-US" sz="3200" u="sng" dirty="0">
                <a:solidFill>
                  <a:srgbClr val="FC3924"/>
                </a:solidFill>
                <a:latin typeface="ＭＳ Ｐゴシック" panose="020B0600070205080204" pitchFamily="50" charset="-128"/>
              </a:rPr>
              <a:t>記号の組み合わせをどのように改善</a:t>
            </a:r>
            <a:r>
              <a:rPr lang="ja-JP" altLang="en-US" sz="3200" dirty="0">
                <a:solidFill>
                  <a:sysClr val="windowText" lastClr="000000"/>
                </a:solidFill>
                <a:latin typeface="ＭＳ Ｐゴシック" panose="020B0600070205080204" pitchFamily="50" charset="-128"/>
              </a:rPr>
              <a:t>していけば、</a:t>
            </a:r>
            <a:endParaRPr lang="en-US" altLang="ja-JP" sz="2800" dirty="0">
              <a:solidFill>
                <a:sysClr val="windowText" lastClr="000000"/>
              </a:solidFill>
              <a:latin typeface="ＭＳ Ｐゴシック" panose="020B0600070205080204" pitchFamily="50" charset="-128"/>
            </a:endParaRPr>
          </a:p>
          <a:p>
            <a:endParaRPr lang="en-US" altLang="ja-JP" sz="1200" u="sng" dirty="0" smtClean="0">
              <a:solidFill>
                <a:srgbClr val="FC3924"/>
              </a:solidFill>
              <a:latin typeface="ＭＳ Ｐゴシック" panose="020B0600070205080204" pitchFamily="50" charset="-128"/>
            </a:endParaRPr>
          </a:p>
          <a:p>
            <a:r>
              <a:rPr lang="ja-JP" altLang="en-US" sz="3200" dirty="0">
                <a:solidFill>
                  <a:sysClr val="windowText" lastClr="000000"/>
                </a:solidFill>
                <a:latin typeface="ＭＳ Ｐゴシック" panose="020B0600070205080204" pitchFamily="50" charset="-128"/>
              </a:rPr>
              <a:t>より意図した活動に近づくのか</a:t>
            </a:r>
            <a:r>
              <a:rPr lang="ja-JP" altLang="en-US" sz="3200" dirty="0" smtClean="0">
                <a:solidFill>
                  <a:sysClr val="windowText" lastClr="000000"/>
                </a:solidFill>
                <a:latin typeface="ＭＳ Ｐゴシック" panose="020B0600070205080204" pitchFamily="50" charset="-128"/>
              </a:rPr>
              <a:t>、</a:t>
            </a:r>
            <a:endParaRPr lang="en-US" altLang="ja-JP" sz="2800" dirty="0">
              <a:solidFill>
                <a:sysClr val="windowText" lastClr="000000"/>
              </a:solidFill>
              <a:latin typeface="ＭＳ Ｐゴシック" panose="020B0600070205080204" pitchFamily="50" charset="-128"/>
            </a:endParaRPr>
          </a:p>
        </p:txBody>
      </p:sp>
      <p:sp>
        <p:nvSpPr>
          <p:cNvPr id="7" name="テキスト ボックス 6"/>
          <p:cNvSpPr txBox="1"/>
          <p:nvPr/>
        </p:nvSpPr>
        <p:spPr>
          <a:xfrm>
            <a:off x="1612235" y="5567976"/>
            <a:ext cx="8967537" cy="769441"/>
          </a:xfrm>
          <a:prstGeom prst="rect">
            <a:avLst/>
          </a:prstGeom>
          <a:noFill/>
        </p:spPr>
        <p:txBody>
          <a:bodyPr wrap="square" rtlCol="0">
            <a:spAutoFit/>
          </a:bodyPr>
          <a:lstStyle/>
          <a:p>
            <a:r>
              <a:rPr lang="ja-JP" altLang="en-US" sz="3200" dirty="0">
                <a:solidFill>
                  <a:sysClr val="windowText" lastClr="000000"/>
                </a:solidFill>
                <a:latin typeface="ＭＳ Ｐゴシック" panose="020B0600070205080204" pitchFamily="50" charset="-128"/>
              </a:rPr>
              <a:t>といったことを</a:t>
            </a:r>
            <a:r>
              <a:rPr lang="ja-JP" altLang="en-US" sz="4400" u="sng" dirty="0">
                <a:solidFill>
                  <a:srgbClr val="FC3924"/>
                </a:solidFill>
                <a:latin typeface="ＭＳ Ｐゴシック" panose="020B0600070205080204" pitchFamily="50" charset="-128"/>
              </a:rPr>
              <a:t>論理的に考えていく</a:t>
            </a:r>
            <a:r>
              <a:rPr lang="ja-JP" altLang="en-US" sz="4400" u="sng" dirty="0" smtClean="0">
                <a:solidFill>
                  <a:srgbClr val="FC3924"/>
                </a:solidFill>
                <a:latin typeface="ＭＳ Ｐゴシック" panose="020B0600070205080204" pitchFamily="50" charset="-128"/>
              </a:rPr>
              <a:t>力</a:t>
            </a:r>
            <a:endParaRPr lang="ja-JP" altLang="en-US" sz="4000" u="sng" dirty="0">
              <a:solidFill>
                <a:srgbClr val="FC3924"/>
              </a:solidFill>
              <a:latin typeface="ＭＳ Ｐゴシック" panose="020B0600070205080204" pitchFamily="50" charset="-128"/>
            </a:endParaRPr>
          </a:p>
        </p:txBody>
      </p:sp>
      <p:sp>
        <p:nvSpPr>
          <p:cNvPr id="8" name="テキスト ボックス 7"/>
          <p:cNvSpPr txBox="1"/>
          <p:nvPr/>
        </p:nvSpPr>
        <p:spPr>
          <a:xfrm>
            <a:off x="1612231" y="1002772"/>
            <a:ext cx="8967537" cy="584775"/>
          </a:xfrm>
          <a:prstGeom prst="rect">
            <a:avLst/>
          </a:prstGeom>
          <a:noFill/>
        </p:spPr>
        <p:txBody>
          <a:bodyPr wrap="square" rtlCol="0">
            <a:spAutoFit/>
          </a:bodyPr>
          <a:lstStyle/>
          <a:p>
            <a:r>
              <a:rPr lang="ja-JP" altLang="en-US" sz="3200" dirty="0" smtClean="0">
                <a:solidFill>
                  <a:sysClr val="windowText" lastClr="000000"/>
                </a:solidFill>
                <a:latin typeface="ＭＳ Ｐゴシック" panose="020B0600070205080204" pitchFamily="50" charset="-128"/>
              </a:rPr>
              <a:t>自分</a:t>
            </a:r>
            <a:r>
              <a:rPr lang="ja-JP" altLang="en-US" sz="3200" dirty="0">
                <a:solidFill>
                  <a:sysClr val="windowText" lastClr="000000"/>
                </a:solidFill>
                <a:latin typeface="ＭＳ Ｐゴシック" panose="020B0600070205080204" pitchFamily="50" charset="-128"/>
              </a:rPr>
              <a:t>が意図する一連の活動を実現するために</a:t>
            </a:r>
            <a:r>
              <a:rPr lang="ja-JP" altLang="en-US" sz="3200" dirty="0" smtClean="0">
                <a:solidFill>
                  <a:sysClr val="windowText" lastClr="000000"/>
                </a:solidFill>
                <a:latin typeface="ＭＳ Ｐゴシック" panose="020B0600070205080204" pitchFamily="50" charset="-128"/>
              </a:rPr>
              <a:t>、</a:t>
            </a:r>
            <a:endParaRPr kumimoji="1" lang="ja-JP" altLang="en-US" sz="3200" dirty="0"/>
          </a:p>
        </p:txBody>
      </p:sp>
    </p:spTree>
    <p:extLst>
      <p:ext uri="{BB962C8B-B14F-4D97-AF65-F5344CB8AC3E}">
        <p14:creationId xmlns:p14="http://schemas.microsoft.com/office/powerpoint/2010/main" val="102388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角丸四角形 48"/>
          <p:cNvSpPr/>
          <p:nvPr/>
        </p:nvSpPr>
        <p:spPr>
          <a:xfrm>
            <a:off x="237737" y="810947"/>
            <a:ext cx="11716524" cy="5484921"/>
          </a:xfrm>
          <a:prstGeom prst="roundRect">
            <a:avLst>
              <a:gd name="adj" fmla="val 9771"/>
            </a:avLst>
          </a:prstGeom>
          <a:solidFill>
            <a:srgbClr val="04CFEA"/>
          </a:solidFill>
          <a:ln>
            <a:solidFill>
              <a:srgbClr val="04CF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t>　</a:t>
            </a:r>
            <a:r>
              <a:rPr kumimoji="1" lang="ja-JP" altLang="en-US" sz="2800" dirty="0" smtClean="0">
                <a:effectLst>
                  <a:glow rad="63500">
                    <a:srgbClr val="0315C3">
                      <a:alpha val="40000"/>
                    </a:srgbClr>
                  </a:glow>
                </a:effectLst>
              </a:rPr>
              <a:t>プログラム例　「正方形をかく」　</a:t>
            </a:r>
            <a:r>
              <a:rPr kumimoji="1" lang="en-US" altLang="ja-JP" sz="2800" dirty="0" smtClean="0">
                <a:effectLst>
                  <a:glow rad="63500">
                    <a:srgbClr val="0315C3">
                      <a:alpha val="40000"/>
                    </a:srgbClr>
                  </a:glow>
                </a:effectLst>
              </a:rPr>
              <a:t/>
            </a:r>
            <a:br>
              <a:rPr kumimoji="1" lang="en-US" altLang="ja-JP" sz="2800" dirty="0" smtClean="0">
                <a:effectLst>
                  <a:glow rad="63500">
                    <a:srgbClr val="0315C3">
                      <a:alpha val="40000"/>
                    </a:srgbClr>
                  </a:glow>
                </a:effectLst>
              </a:rPr>
            </a:br>
            <a:r>
              <a:rPr kumimoji="1" lang="en-US" altLang="ja-JP" sz="2800" dirty="0" smtClean="0">
                <a:effectLst>
                  <a:glow rad="63500">
                    <a:srgbClr val="0315C3">
                      <a:alpha val="40000"/>
                    </a:srgbClr>
                  </a:glow>
                </a:effectLst>
              </a:rPr>
              <a:t/>
            </a:r>
            <a:br>
              <a:rPr kumimoji="1" lang="en-US" altLang="ja-JP" sz="2800" dirty="0" smtClean="0">
                <a:effectLst>
                  <a:glow rad="63500">
                    <a:srgbClr val="0315C3">
                      <a:alpha val="40000"/>
                    </a:srgbClr>
                  </a:glow>
                </a:effectLst>
              </a:rPr>
            </a:br>
            <a:r>
              <a:rPr kumimoji="1" lang="en-US" altLang="ja-JP" sz="2800" dirty="0" smtClean="0">
                <a:effectLst>
                  <a:glow rad="63500">
                    <a:srgbClr val="0315C3">
                      <a:alpha val="40000"/>
                    </a:srgbClr>
                  </a:glow>
                </a:effectLst>
              </a:rPr>
              <a:t/>
            </a:r>
            <a:br>
              <a:rPr kumimoji="1" lang="en-US" altLang="ja-JP" sz="2800" dirty="0" smtClean="0">
                <a:effectLst>
                  <a:glow rad="63500">
                    <a:srgbClr val="0315C3">
                      <a:alpha val="40000"/>
                    </a:srgbClr>
                  </a:glow>
                </a:effectLst>
              </a:rPr>
            </a:br>
            <a:endParaRPr kumimoji="1" lang="en-US" altLang="ja-JP" sz="2800" dirty="0" smtClean="0">
              <a:effectLst>
                <a:glow rad="63500">
                  <a:srgbClr val="0315C3">
                    <a:alpha val="40000"/>
                  </a:srgbClr>
                </a:glow>
              </a:effectLst>
            </a:endParaRPr>
          </a:p>
          <a:p>
            <a:endParaRPr lang="en-US" altLang="ja-JP" sz="2800" dirty="0">
              <a:effectLst>
                <a:glow rad="63500">
                  <a:srgbClr val="0315C3">
                    <a:alpha val="40000"/>
                  </a:srgbClr>
                </a:glow>
              </a:effectLst>
            </a:endParaRPr>
          </a:p>
          <a:p>
            <a:endParaRPr lang="en-US" altLang="ja-JP" sz="2800" dirty="0" smtClean="0">
              <a:effectLst>
                <a:glow rad="63500">
                  <a:srgbClr val="0315C3">
                    <a:alpha val="40000"/>
                  </a:srgbClr>
                </a:glow>
              </a:effectLst>
            </a:endParaRPr>
          </a:p>
          <a:p>
            <a:endParaRPr lang="en-US" altLang="ja-JP" sz="2800" dirty="0" smtClean="0"/>
          </a:p>
          <a:p>
            <a:endParaRPr lang="en-US" altLang="ja-JP" sz="2800" dirty="0"/>
          </a:p>
          <a:p>
            <a:endParaRPr lang="en-US" altLang="ja-JP" sz="2800" dirty="0" smtClean="0"/>
          </a:p>
          <a:p>
            <a:endParaRPr lang="en-US" altLang="ja-JP" sz="2800" dirty="0"/>
          </a:p>
          <a:p>
            <a:endParaRPr lang="en-US" altLang="ja-JP" dirty="0"/>
          </a:p>
          <a:p>
            <a:pPr algn="ctr"/>
            <a:endParaRPr kumimoji="1" lang="en-US" altLang="ja-JP" sz="2800" dirty="0" smtClean="0"/>
          </a:p>
          <a:p>
            <a:endParaRPr kumimoji="1" lang="ja-JP" altLang="en-US" dirty="0"/>
          </a:p>
        </p:txBody>
      </p:sp>
      <p:sp>
        <p:nvSpPr>
          <p:cNvPr id="3" name="テキスト プレースホルダー 2"/>
          <p:cNvSpPr>
            <a:spLocks noGrp="1"/>
          </p:cNvSpPr>
          <p:nvPr>
            <p:ph type="body" sz="quarter" idx="13"/>
          </p:nvPr>
        </p:nvSpPr>
        <p:spPr/>
        <p:txBody>
          <a:bodyPr/>
          <a:lstStyle/>
          <a:p>
            <a:r>
              <a:rPr kumimoji="1" lang="ja-JP" altLang="en-US" dirty="0" smtClean="0">
                <a:latin typeface="+mn-ea"/>
                <a:ea typeface="+mn-ea"/>
              </a:rPr>
              <a:t>　プログラミング的思考とは</a:t>
            </a:r>
            <a:endParaRPr kumimoji="1" lang="ja-JP" altLang="en-US" dirty="0">
              <a:latin typeface="+mn-ea"/>
              <a:ea typeface="+mn-ea"/>
            </a:endParaRPr>
          </a:p>
        </p:txBody>
      </p:sp>
      <p:sp>
        <p:nvSpPr>
          <p:cNvPr id="50" name="角丸四角形 49"/>
          <p:cNvSpPr/>
          <p:nvPr/>
        </p:nvSpPr>
        <p:spPr>
          <a:xfrm>
            <a:off x="344134" y="1409074"/>
            <a:ext cx="11293868" cy="4661942"/>
          </a:xfrm>
          <a:prstGeom prst="roundRect">
            <a:avLst>
              <a:gd name="adj" fmla="val 720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tx1"/>
              </a:buClr>
            </a:pPr>
            <a:endParaRPr lang="en-US" altLang="ja-JP" sz="2400" b="1" dirty="0">
              <a:solidFill>
                <a:schemeClr val="tx1"/>
              </a:solidFill>
            </a:endParaRPr>
          </a:p>
        </p:txBody>
      </p:sp>
      <p:grpSp>
        <p:nvGrpSpPr>
          <p:cNvPr id="31" name="グループ化 30"/>
          <p:cNvGrpSpPr/>
          <p:nvPr/>
        </p:nvGrpSpPr>
        <p:grpSpPr>
          <a:xfrm>
            <a:off x="1215719" y="2878390"/>
            <a:ext cx="3541657" cy="2886644"/>
            <a:chOff x="5361602" y="1943406"/>
            <a:chExt cx="3541657" cy="2886644"/>
          </a:xfrm>
        </p:grpSpPr>
        <p:sp>
          <p:nvSpPr>
            <p:cNvPr id="32" name="角丸四角形 31"/>
            <p:cNvSpPr/>
            <p:nvPr/>
          </p:nvSpPr>
          <p:spPr>
            <a:xfrm>
              <a:off x="5412449" y="2977253"/>
              <a:ext cx="2396432" cy="44744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　　　  　回繰り返す</a:t>
              </a:r>
              <a:endParaRPr kumimoji="1" lang="ja-JP" altLang="en-US" dirty="0"/>
            </a:p>
          </p:txBody>
        </p:sp>
        <p:sp>
          <p:nvSpPr>
            <p:cNvPr id="33" name="角丸四角形 32"/>
            <p:cNvSpPr/>
            <p:nvPr/>
          </p:nvSpPr>
          <p:spPr>
            <a:xfrm>
              <a:off x="5392880" y="4395141"/>
              <a:ext cx="2365202" cy="434909"/>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角丸四角形 33"/>
            <p:cNvSpPr/>
            <p:nvPr/>
          </p:nvSpPr>
          <p:spPr>
            <a:xfrm rot="16200000">
              <a:off x="4762425" y="3628352"/>
              <a:ext cx="1685028" cy="44744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角丸四角形 37"/>
            <p:cNvSpPr/>
            <p:nvPr/>
          </p:nvSpPr>
          <p:spPr>
            <a:xfrm>
              <a:off x="5591083" y="3062855"/>
              <a:ext cx="749508" cy="3270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４</a:t>
              </a:r>
              <a:endParaRPr kumimoji="1" lang="ja-JP" altLang="en-US" dirty="0">
                <a:solidFill>
                  <a:schemeClr val="tx1"/>
                </a:solidFill>
              </a:endParaRPr>
            </a:p>
          </p:txBody>
        </p:sp>
        <p:sp>
          <p:nvSpPr>
            <p:cNvPr id="39" name="角丸四角形 38"/>
            <p:cNvSpPr/>
            <p:nvPr/>
          </p:nvSpPr>
          <p:spPr>
            <a:xfrm>
              <a:off x="5361602" y="2462790"/>
              <a:ext cx="1813817" cy="504000"/>
            </a:xfrm>
            <a:prstGeom prst="roundRect">
              <a:avLst/>
            </a:prstGeom>
            <a:solidFill>
              <a:schemeClr val="accent6">
                <a:lumMod val="75000"/>
              </a:schemeClr>
            </a:solidFill>
            <a:ln>
              <a:solidFill>
                <a:schemeClr val="accent6">
                  <a:lumMod val="75000"/>
                </a:schemeClr>
              </a:solid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t>ペンを下ろす</a:t>
              </a:r>
              <a:endParaRPr kumimoji="1" lang="ja-JP" altLang="en-US" sz="2000" dirty="0"/>
            </a:p>
          </p:txBody>
        </p:sp>
        <p:sp>
          <p:nvSpPr>
            <p:cNvPr id="43" name="角丸四角形 42"/>
            <p:cNvSpPr/>
            <p:nvPr/>
          </p:nvSpPr>
          <p:spPr>
            <a:xfrm>
              <a:off x="5361602" y="1943406"/>
              <a:ext cx="3541657" cy="514160"/>
            </a:xfrm>
            <a:prstGeom prst="roundRect">
              <a:avLst/>
            </a:prstGeom>
            <a:solidFill>
              <a:srgbClr val="FC4C3A"/>
            </a:solidFill>
            <a:ln>
              <a:solidFill>
                <a:schemeClr val="accent2">
                  <a:lumMod val="75000"/>
                </a:schemeClr>
              </a:solid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t>スタートボタンがクリックされたとき</a:t>
              </a:r>
              <a:endParaRPr kumimoji="1" lang="ja-JP" altLang="en-US" dirty="0"/>
            </a:p>
          </p:txBody>
        </p:sp>
        <p:sp>
          <p:nvSpPr>
            <p:cNvPr id="44" name="角丸四角形 43"/>
            <p:cNvSpPr/>
            <p:nvPr/>
          </p:nvSpPr>
          <p:spPr>
            <a:xfrm>
              <a:off x="5799194" y="3970857"/>
              <a:ext cx="2967607" cy="539646"/>
            </a:xfrm>
            <a:prstGeom prst="roundRect">
              <a:avLst/>
            </a:prstGeom>
            <a:solidFill>
              <a:schemeClr val="accent4">
                <a:lumMod val="75000"/>
              </a:schemeClr>
            </a:solidFill>
            <a:ln>
              <a:solidFill>
                <a:schemeClr val="accent1">
                  <a:lumMod val="50000"/>
                </a:schemeClr>
              </a:solid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t>左に　　　　　　　度曲がる</a:t>
              </a:r>
              <a:endParaRPr kumimoji="1" lang="ja-JP" altLang="en-US" sz="2000" dirty="0"/>
            </a:p>
          </p:txBody>
        </p:sp>
        <p:sp>
          <p:nvSpPr>
            <p:cNvPr id="45" name="角丸四角形 44"/>
            <p:cNvSpPr/>
            <p:nvPr/>
          </p:nvSpPr>
          <p:spPr>
            <a:xfrm>
              <a:off x="6503739" y="4045807"/>
              <a:ext cx="974361" cy="38974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smtClean="0">
                  <a:solidFill>
                    <a:schemeClr val="tx1"/>
                  </a:solidFill>
                </a:rPr>
                <a:t>90</a:t>
              </a:r>
              <a:endParaRPr lang="ja-JP" altLang="en-US" sz="2400" dirty="0">
                <a:solidFill>
                  <a:schemeClr val="tx1"/>
                </a:solidFill>
              </a:endParaRPr>
            </a:p>
          </p:txBody>
        </p:sp>
        <p:sp>
          <p:nvSpPr>
            <p:cNvPr id="46" name="角丸四角形 45"/>
            <p:cNvSpPr/>
            <p:nvPr/>
          </p:nvSpPr>
          <p:spPr>
            <a:xfrm>
              <a:off x="5799194" y="3431211"/>
              <a:ext cx="2967607" cy="539646"/>
            </a:xfrm>
            <a:prstGeom prst="roundRect">
              <a:avLst/>
            </a:prstGeom>
            <a:solidFill>
              <a:schemeClr val="accent1">
                <a:lumMod val="50000"/>
              </a:schemeClr>
            </a:solidFill>
            <a:ln>
              <a:solidFill>
                <a:schemeClr val="accent1">
                  <a:lumMod val="50000"/>
                </a:schemeClr>
              </a:solid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t>　　　　　　　歩進む</a:t>
              </a:r>
              <a:endParaRPr kumimoji="1" lang="ja-JP" altLang="en-US" sz="2000" dirty="0"/>
            </a:p>
          </p:txBody>
        </p:sp>
        <p:sp>
          <p:nvSpPr>
            <p:cNvPr id="47" name="角丸四角形 46"/>
            <p:cNvSpPr/>
            <p:nvPr/>
          </p:nvSpPr>
          <p:spPr>
            <a:xfrm>
              <a:off x="5914072" y="3506692"/>
              <a:ext cx="974361" cy="38974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smtClean="0">
                  <a:solidFill>
                    <a:schemeClr val="tx1"/>
                  </a:solidFill>
                </a:rPr>
                <a:t>100</a:t>
              </a:r>
              <a:endParaRPr lang="ja-JP" altLang="en-US" sz="2400" dirty="0">
                <a:solidFill>
                  <a:schemeClr val="tx1"/>
                </a:solidFill>
              </a:endParaRPr>
            </a:p>
          </p:txBody>
        </p:sp>
      </p:grpSp>
      <p:grpSp>
        <p:nvGrpSpPr>
          <p:cNvPr id="6" name="グループ化 5"/>
          <p:cNvGrpSpPr/>
          <p:nvPr/>
        </p:nvGrpSpPr>
        <p:grpSpPr>
          <a:xfrm>
            <a:off x="5729770" y="2923360"/>
            <a:ext cx="1645279" cy="1593402"/>
            <a:chOff x="9285671" y="3704585"/>
            <a:chExt cx="2022350" cy="2016886"/>
          </a:xfrm>
        </p:grpSpPr>
        <p:pic>
          <p:nvPicPr>
            <p:cNvPr id="35" name="図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33141" flipH="1" flipV="1">
              <a:off x="9378180" y="4928141"/>
              <a:ext cx="793330" cy="793330"/>
            </a:xfrm>
            <a:prstGeom prst="rect">
              <a:avLst/>
            </a:prstGeom>
          </p:spPr>
        </p:pic>
        <p:cxnSp>
          <p:nvCxnSpPr>
            <p:cNvPr id="53" name="直線コネクタ 52"/>
            <p:cNvCxnSpPr/>
            <p:nvPr/>
          </p:nvCxnSpPr>
          <p:spPr>
            <a:xfrm rot="5400000">
              <a:off x="10311671" y="4673321"/>
              <a:ext cx="0" cy="198000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rot="10800000">
              <a:off x="11308021" y="3704586"/>
              <a:ext cx="0" cy="198000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flipH="1">
              <a:off x="9285671" y="3704585"/>
              <a:ext cx="20160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flipV="1">
              <a:off x="9309166" y="3704585"/>
              <a:ext cx="0" cy="1991556"/>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 name="テキスト ボックス 1"/>
          <p:cNvSpPr txBox="1"/>
          <p:nvPr/>
        </p:nvSpPr>
        <p:spPr>
          <a:xfrm>
            <a:off x="804655" y="1545109"/>
            <a:ext cx="10052896" cy="954107"/>
          </a:xfrm>
          <a:prstGeom prst="rect">
            <a:avLst/>
          </a:prstGeom>
          <a:noFill/>
        </p:spPr>
        <p:txBody>
          <a:bodyPr wrap="square" rtlCol="0">
            <a:spAutoFit/>
          </a:bodyPr>
          <a:lstStyle/>
          <a:p>
            <a:r>
              <a:rPr kumimoji="1" lang="ja-JP" altLang="en-US" sz="2800" dirty="0" smtClean="0"/>
              <a:t>「ビジュアル型プログラミング教材」では、</a:t>
            </a:r>
            <a:r>
              <a:rPr lang="ja-JP" altLang="en-US" sz="2800" dirty="0" smtClean="0"/>
              <a:t>ブロックを組み合わせて、プログラムを作成できる。</a:t>
            </a:r>
            <a:endParaRPr kumimoji="1" lang="ja-JP" altLang="en-US" sz="2800" dirty="0"/>
          </a:p>
        </p:txBody>
      </p:sp>
    </p:spTree>
    <p:extLst>
      <p:ext uri="{BB962C8B-B14F-4D97-AF65-F5344CB8AC3E}">
        <p14:creationId xmlns:p14="http://schemas.microsoft.com/office/powerpoint/2010/main" val="1433942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3"/>
          </p:nvPr>
        </p:nvSpPr>
        <p:spPr/>
        <p:txBody>
          <a:bodyPr/>
          <a:lstStyle/>
          <a:p>
            <a:r>
              <a:rPr kumimoji="1" lang="ja-JP" altLang="en-US" dirty="0" smtClean="0">
                <a:latin typeface="+mn-ea"/>
                <a:ea typeface="+mn-ea"/>
              </a:rPr>
              <a:t>　プログラミング的思考とは</a:t>
            </a:r>
            <a:endParaRPr kumimoji="1" lang="ja-JP" altLang="en-US" dirty="0">
              <a:latin typeface="+mn-ea"/>
              <a:ea typeface="+mn-ea"/>
            </a:endParaRPr>
          </a:p>
        </p:txBody>
      </p:sp>
      <p:sp>
        <p:nvSpPr>
          <p:cNvPr id="6" name="テキスト ボックス 5"/>
          <p:cNvSpPr txBox="1"/>
          <p:nvPr/>
        </p:nvSpPr>
        <p:spPr>
          <a:xfrm>
            <a:off x="353539" y="793863"/>
            <a:ext cx="9713356" cy="584775"/>
          </a:xfrm>
          <a:prstGeom prst="rect">
            <a:avLst/>
          </a:prstGeom>
          <a:noFill/>
        </p:spPr>
        <p:txBody>
          <a:bodyPr wrap="square" rtlCol="0">
            <a:spAutoFit/>
          </a:bodyPr>
          <a:lstStyle/>
          <a:p>
            <a:r>
              <a:rPr lang="ja-JP" altLang="en-US" sz="3200" dirty="0" smtClean="0"/>
              <a:t>例 ： コンピュータで</a:t>
            </a:r>
            <a:r>
              <a:rPr kumimoji="1" lang="ja-JP" altLang="en-US" sz="3200" dirty="0" smtClean="0"/>
              <a:t>正方形をかく</a:t>
            </a:r>
            <a:endParaRPr kumimoji="1" lang="ja-JP" altLang="en-US" sz="3200" dirty="0"/>
          </a:p>
        </p:txBody>
      </p:sp>
      <p:grpSp>
        <p:nvGrpSpPr>
          <p:cNvPr id="7" name="グループ化 6"/>
          <p:cNvGrpSpPr/>
          <p:nvPr/>
        </p:nvGrpSpPr>
        <p:grpSpPr>
          <a:xfrm>
            <a:off x="517581" y="1481205"/>
            <a:ext cx="6384971" cy="730445"/>
            <a:chOff x="517581" y="1481205"/>
            <a:chExt cx="6384971" cy="730445"/>
          </a:xfrm>
        </p:grpSpPr>
        <p:sp>
          <p:nvSpPr>
            <p:cNvPr id="4" name="正方形/長方形 3"/>
            <p:cNvSpPr/>
            <p:nvPr/>
          </p:nvSpPr>
          <p:spPr>
            <a:xfrm>
              <a:off x="526528" y="1481205"/>
              <a:ext cx="5678265" cy="730445"/>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17581" y="1617950"/>
              <a:ext cx="6384971" cy="523220"/>
            </a:xfrm>
            <a:prstGeom prst="rect">
              <a:avLst/>
            </a:prstGeom>
            <a:noFill/>
          </p:spPr>
          <p:txBody>
            <a:bodyPr wrap="square" rtlCol="0">
              <a:spAutoFit/>
            </a:bodyPr>
            <a:lstStyle/>
            <a:p>
              <a:r>
                <a:rPr lang="ja-JP" altLang="en-US" sz="2800" smtClean="0"/>
                <a:t> ①　自分が意図する活動</a:t>
              </a:r>
              <a:endParaRPr lang="en-US" altLang="ja-JP" sz="2800" smtClean="0"/>
            </a:p>
          </p:txBody>
        </p:sp>
      </p:grpSp>
      <p:sp>
        <p:nvSpPr>
          <p:cNvPr id="2" name="テキスト ボックス 1"/>
          <p:cNvSpPr txBox="1"/>
          <p:nvPr/>
        </p:nvSpPr>
        <p:spPr>
          <a:xfrm>
            <a:off x="980882" y="2470315"/>
            <a:ext cx="6040664" cy="584775"/>
          </a:xfrm>
          <a:prstGeom prst="rect">
            <a:avLst/>
          </a:prstGeom>
          <a:noFill/>
        </p:spPr>
        <p:txBody>
          <a:bodyPr wrap="square" rtlCol="0">
            <a:spAutoFit/>
          </a:bodyPr>
          <a:lstStyle/>
          <a:p>
            <a:r>
              <a:rPr lang="ja-JP" altLang="en-US" sz="3200" dirty="0" smtClean="0"/>
              <a:t>「正方形をかく命令をつくる」</a:t>
            </a:r>
            <a:endParaRPr lang="ja-JP" altLang="en-US" sz="3200" dirty="0"/>
          </a:p>
        </p:txBody>
      </p:sp>
      <p:grpSp>
        <p:nvGrpSpPr>
          <p:cNvPr id="8" name="グループ化 7"/>
          <p:cNvGrpSpPr/>
          <p:nvPr/>
        </p:nvGrpSpPr>
        <p:grpSpPr>
          <a:xfrm>
            <a:off x="517582" y="3236070"/>
            <a:ext cx="6384971" cy="1201642"/>
            <a:chOff x="517582" y="3236070"/>
            <a:chExt cx="6384971" cy="1201642"/>
          </a:xfrm>
        </p:grpSpPr>
        <p:sp>
          <p:nvSpPr>
            <p:cNvPr id="19" name="正方形/長方形 18"/>
            <p:cNvSpPr/>
            <p:nvPr/>
          </p:nvSpPr>
          <p:spPr>
            <a:xfrm>
              <a:off x="526528" y="3236070"/>
              <a:ext cx="5678265" cy="1201642"/>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517582" y="3367799"/>
              <a:ext cx="6384971" cy="954107"/>
            </a:xfrm>
            <a:prstGeom prst="rect">
              <a:avLst/>
            </a:prstGeom>
            <a:noFill/>
          </p:spPr>
          <p:txBody>
            <a:bodyPr wrap="square" rtlCol="0">
              <a:spAutoFit/>
            </a:bodyPr>
            <a:lstStyle/>
            <a:p>
              <a:r>
                <a:rPr lang="ja-JP" altLang="en-US" sz="2800" smtClean="0"/>
                <a:t> ②　</a:t>
              </a:r>
              <a:r>
                <a:rPr lang="ja-JP" altLang="en-US" sz="2800"/>
                <a:t>必要な動きを分けて</a:t>
              </a:r>
              <a:r>
                <a:rPr lang="ja-JP" altLang="en-US" sz="2800" smtClean="0"/>
                <a:t>考え、　</a:t>
              </a:r>
              <a:endParaRPr lang="en-US" altLang="ja-JP" sz="2800" smtClean="0"/>
            </a:p>
            <a:p>
              <a:r>
                <a:rPr lang="ja-JP" altLang="en-US" sz="2800" smtClean="0"/>
                <a:t> ③　動きに対応した命令にする</a:t>
              </a:r>
              <a:endParaRPr lang="en-US" altLang="ja-JP" sz="2800"/>
            </a:p>
          </p:txBody>
        </p:sp>
      </p:grpSp>
      <p:sp>
        <p:nvSpPr>
          <p:cNvPr id="20" name="テキスト ボックス 19"/>
          <p:cNvSpPr txBox="1"/>
          <p:nvPr/>
        </p:nvSpPr>
        <p:spPr>
          <a:xfrm>
            <a:off x="1075565" y="4611401"/>
            <a:ext cx="10258456" cy="1846659"/>
          </a:xfrm>
          <a:prstGeom prst="rect">
            <a:avLst/>
          </a:prstGeom>
          <a:noFill/>
        </p:spPr>
        <p:txBody>
          <a:bodyPr wrap="square" rtlCol="0">
            <a:spAutoFit/>
          </a:bodyPr>
          <a:lstStyle/>
          <a:p>
            <a:r>
              <a:rPr lang="ja-JP" altLang="en-US" sz="2800" dirty="0" smtClean="0"/>
              <a:t>正多角形の学習内容より、</a:t>
            </a:r>
            <a:endParaRPr lang="en-US" altLang="ja-JP" sz="2800" dirty="0" smtClean="0"/>
          </a:p>
          <a:p>
            <a:endParaRPr lang="en-US" altLang="ja-JP" sz="1200" dirty="0" smtClean="0"/>
          </a:p>
          <a:p>
            <a:r>
              <a:rPr lang="ja-JP" altLang="en-US" sz="2800" dirty="0" smtClean="0"/>
              <a:t>　　「辺の長さが全て等しい」　　　⇒　　</a:t>
            </a:r>
            <a:r>
              <a:rPr lang="ja-JP" altLang="en-US" sz="2800" u="sng" dirty="0" smtClean="0">
                <a:solidFill>
                  <a:srgbClr val="FF0000"/>
                </a:solidFill>
              </a:rPr>
              <a:t>「直線を引く」</a:t>
            </a:r>
            <a:endParaRPr lang="en-US" altLang="ja-JP" sz="2800" u="sng" dirty="0" smtClean="0">
              <a:solidFill>
                <a:srgbClr val="FF0000"/>
              </a:solidFill>
            </a:endParaRPr>
          </a:p>
          <a:p>
            <a:endParaRPr lang="en-US" altLang="ja-JP" sz="1400" dirty="0" smtClean="0"/>
          </a:p>
          <a:p>
            <a:r>
              <a:rPr lang="ja-JP" altLang="en-US" sz="2800" dirty="0" smtClean="0"/>
              <a:t>　</a:t>
            </a:r>
            <a:r>
              <a:rPr lang="ja-JP" altLang="en-US" sz="2800" dirty="0"/>
              <a:t>　</a:t>
            </a:r>
            <a:r>
              <a:rPr lang="ja-JP" altLang="en-US" sz="2800" dirty="0" smtClean="0"/>
              <a:t>「角の大きさが全て等しい」　  ⇒　　</a:t>
            </a:r>
            <a:r>
              <a:rPr lang="ja-JP" altLang="en-US" sz="2800" u="sng" dirty="0" smtClean="0">
                <a:solidFill>
                  <a:srgbClr val="FF0000"/>
                </a:solidFill>
              </a:rPr>
              <a:t>「左に９０度曲がる」</a:t>
            </a:r>
            <a:endParaRPr lang="ja-JP" altLang="en-US" sz="2800" u="sng" dirty="0">
              <a:solidFill>
                <a:srgbClr val="FF0000"/>
              </a:solidFill>
            </a:endParaRPr>
          </a:p>
        </p:txBody>
      </p:sp>
      <p:cxnSp>
        <p:nvCxnSpPr>
          <p:cNvPr id="44" name="直線コネクタ 43"/>
          <p:cNvCxnSpPr/>
          <p:nvPr/>
        </p:nvCxnSpPr>
        <p:spPr>
          <a:xfrm rot="5400000">
            <a:off x="9209757" y="2939833"/>
            <a:ext cx="0" cy="198000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7992447" y="4044493"/>
            <a:ext cx="680484" cy="523220"/>
          </a:xfrm>
          <a:prstGeom prst="rect">
            <a:avLst/>
          </a:prstGeom>
          <a:noFill/>
        </p:spPr>
        <p:txBody>
          <a:bodyPr wrap="square" rtlCol="0">
            <a:spAutoFit/>
          </a:bodyPr>
          <a:lstStyle/>
          <a:p>
            <a:r>
              <a:rPr lang="ja-JP" altLang="en-US" sz="2800"/>
              <a:t>ア</a:t>
            </a:r>
            <a:endParaRPr kumimoji="1" lang="ja-JP" altLang="en-US" sz="2800"/>
          </a:p>
        </p:txBody>
      </p:sp>
      <p:sp>
        <p:nvSpPr>
          <p:cNvPr id="46" name="テキスト ボックス 45"/>
          <p:cNvSpPr txBox="1"/>
          <p:nvPr/>
        </p:nvSpPr>
        <p:spPr>
          <a:xfrm>
            <a:off x="9898179" y="4044493"/>
            <a:ext cx="680484" cy="523220"/>
          </a:xfrm>
          <a:prstGeom prst="rect">
            <a:avLst/>
          </a:prstGeom>
          <a:noFill/>
        </p:spPr>
        <p:txBody>
          <a:bodyPr wrap="square" rtlCol="0">
            <a:spAutoFit/>
          </a:bodyPr>
          <a:lstStyle/>
          <a:p>
            <a:r>
              <a:rPr lang="ja-JP" altLang="en-US" sz="2800" smtClean="0"/>
              <a:t>イ</a:t>
            </a:r>
            <a:endParaRPr kumimoji="1" lang="ja-JP" altLang="en-US" sz="2800"/>
          </a:p>
        </p:txBody>
      </p:sp>
      <p:sp>
        <p:nvSpPr>
          <p:cNvPr id="47" name="テキスト ボックス 46"/>
          <p:cNvSpPr txBox="1"/>
          <p:nvPr/>
        </p:nvSpPr>
        <p:spPr>
          <a:xfrm>
            <a:off x="9919444" y="1407182"/>
            <a:ext cx="680484" cy="523220"/>
          </a:xfrm>
          <a:prstGeom prst="rect">
            <a:avLst/>
          </a:prstGeom>
          <a:noFill/>
        </p:spPr>
        <p:txBody>
          <a:bodyPr wrap="square" rtlCol="0">
            <a:spAutoFit/>
          </a:bodyPr>
          <a:lstStyle/>
          <a:p>
            <a:r>
              <a:rPr lang="ja-JP" altLang="en-US" sz="2800"/>
              <a:t>ウ</a:t>
            </a:r>
            <a:endParaRPr kumimoji="1" lang="ja-JP" altLang="en-US" sz="2800"/>
          </a:p>
        </p:txBody>
      </p:sp>
      <p:cxnSp>
        <p:nvCxnSpPr>
          <p:cNvPr id="48" name="直線コネクタ 47"/>
          <p:cNvCxnSpPr/>
          <p:nvPr/>
        </p:nvCxnSpPr>
        <p:spPr>
          <a:xfrm rot="10800000">
            <a:off x="10206107" y="1971098"/>
            <a:ext cx="0" cy="198000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7992447" y="1407182"/>
            <a:ext cx="680484" cy="523220"/>
          </a:xfrm>
          <a:prstGeom prst="rect">
            <a:avLst/>
          </a:prstGeom>
          <a:noFill/>
        </p:spPr>
        <p:txBody>
          <a:bodyPr wrap="square" rtlCol="0">
            <a:spAutoFit/>
          </a:bodyPr>
          <a:lstStyle/>
          <a:p>
            <a:r>
              <a:rPr kumimoji="1" lang="ja-JP" altLang="en-US" sz="2800" smtClean="0"/>
              <a:t>エ</a:t>
            </a:r>
            <a:endParaRPr kumimoji="1" lang="ja-JP" altLang="en-US" sz="2800"/>
          </a:p>
        </p:txBody>
      </p:sp>
      <p:cxnSp>
        <p:nvCxnSpPr>
          <p:cNvPr id="50" name="直線コネクタ 49"/>
          <p:cNvCxnSpPr/>
          <p:nvPr/>
        </p:nvCxnSpPr>
        <p:spPr>
          <a:xfrm flipH="1">
            <a:off x="8200902" y="1991647"/>
            <a:ext cx="20160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V="1">
            <a:off x="8207252" y="1971097"/>
            <a:ext cx="0" cy="1991556"/>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52" name="二等辺三角形 51"/>
          <p:cNvSpPr/>
          <p:nvPr/>
        </p:nvSpPr>
        <p:spPr>
          <a:xfrm rot="5400000">
            <a:off x="8127678" y="3837095"/>
            <a:ext cx="220197" cy="189825"/>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二等辺三角形 52"/>
          <p:cNvSpPr/>
          <p:nvPr/>
        </p:nvSpPr>
        <p:spPr>
          <a:xfrm>
            <a:off x="10096008" y="3801968"/>
            <a:ext cx="220197" cy="189825"/>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二等辺三角形 53"/>
          <p:cNvSpPr/>
          <p:nvPr/>
        </p:nvSpPr>
        <p:spPr>
          <a:xfrm rot="16200000" flipH="1">
            <a:off x="10054675" y="1896734"/>
            <a:ext cx="220197" cy="189825"/>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二等辺三角形 54"/>
          <p:cNvSpPr/>
          <p:nvPr/>
        </p:nvSpPr>
        <p:spPr>
          <a:xfrm rot="10800000">
            <a:off x="8090803" y="1922615"/>
            <a:ext cx="220197" cy="189825"/>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二等辺三角形 55"/>
          <p:cNvSpPr/>
          <p:nvPr/>
        </p:nvSpPr>
        <p:spPr>
          <a:xfrm rot="5400000">
            <a:off x="8131148" y="3835471"/>
            <a:ext cx="220197" cy="189825"/>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8968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childTnLst>
                                </p:cTn>
                              </p:par>
                              <p:par>
                                <p:cTn id="24" presetID="63" presetClass="path" presetSubtype="0" accel="50000" decel="50000" fill="hold" grpId="0" nodeType="withEffect">
                                  <p:stCondLst>
                                    <p:cond delay="0"/>
                                  </p:stCondLst>
                                  <p:childTnLst>
                                    <p:animMotion origin="layout" path="M -1.04167E-6 3.7037E-7 L 0.16406 3.7037E-7 " pathEditMode="relative" rAng="0" ptsTypes="AA">
                                      <p:cBhvr>
                                        <p:cTn id="25" dur="1750" fill="hold"/>
                                        <p:tgtEl>
                                          <p:spTgt spid="52"/>
                                        </p:tgtEl>
                                        <p:attrNameLst>
                                          <p:attrName>ppt_x</p:attrName>
                                          <p:attrName>ppt_y</p:attrName>
                                        </p:attrNameLst>
                                      </p:cBhvr>
                                      <p:rCtr x="8203" y="0"/>
                                    </p:animMotion>
                                  </p:childTnLst>
                                </p:cTn>
                              </p:par>
                              <p:par>
                                <p:cTn id="26" presetID="22" presetClass="entr" presetSubtype="8" fill="hold" nodeType="withEffect">
                                  <p:stCondLst>
                                    <p:cond delay="20"/>
                                  </p:stCondLst>
                                  <p:childTnLst>
                                    <p:set>
                                      <p:cBhvr>
                                        <p:cTn id="27" dur="1" fill="hold">
                                          <p:stCondLst>
                                            <p:cond delay="0"/>
                                          </p:stCondLst>
                                        </p:cTn>
                                        <p:tgtEl>
                                          <p:spTgt spid="44"/>
                                        </p:tgtEl>
                                        <p:attrNameLst>
                                          <p:attrName>style.visibility</p:attrName>
                                        </p:attrNameLst>
                                      </p:cBhvr>
                                      <p:to>
                                        <p:strVal val="visible"/>
                                      </p:to>
                                    </p:set>
                                    <p:animEffect transition="in" filter="wipe(left)">
                                      <p:cBhvr>
                                        <p:cTn id="28" dur="2000"/>
                                        <p:tgtEl>
                                          <p:spTgt spid="44"/>
                                        </p:tgtEl>
                                      </p:cBhvr>
                                    </p:animEffect>
                                  </p:childTnLst>
                                </p:cTn>
                              </p:par>
                            </p:childTnLst>
                          </p:cTn>
                        </p:par>
                        <p:par>
                          <p:cTn id="29" fill="hold">
                            <p:stCondLst>
                              <p:cond delay="2520"/>
                            </p:stCondLst>
                            <p:childTnLst>
                              <p:par>
                                <p:cTn id="30" presetID="1" presetClass="exit" presetSubtype="0" fill="hold" grpId="2" nodeType="afterEffect">
                                  <p:stCondLst>
                                    <p:cond delay="0"/>
                                  </p:stCondLst>
                                  <p:childTnLst>
                                    <p:set>
                                      <p:cBhvr>
                                        <p:cTn id="31" dur="1" fill="hold">
                                          <p:stCondLst>
                                            <p:cond delay="0"/>
                                          </p:stCondLst>
                                        </p:cTn>
                                        <p:tgtEl>
                                          <p:spTgt spid="52"/>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53"/>
                                        </p:tgtEl>
                                        <p:attrNameLst>
                                          <p:attrName>style.visibility</p:attrName>
                                        </p:attrNameLst>
                                      </p:cBhvr>
                                      <p:to>
                                        <p:strVal val="visible"/>
                                      </p:to>
                                    </p:set>
                                  </p:childTnLst>
                                </p:cTn>
                              </p:par>
                            </p:childTnLst>
                          </p:cTn>
                        </p:par>
                        <p:par>
                          <p:cTn id="34" fill="hold">
                            <p:stCondLst>
                              <p:cond delay="2520"/>
                            </p:stCondLst>
                            <p:childTnLst>
                              <p:par>
                                <p:cTn id="35" presetID="10" presetClass="entr" presetSubtype="0"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par>
                                <p:cTn id="38" presetID="64" presetClass="path" presetSubtype="0" accel="50000" decel="50000" fill="hold" grpId="1" nodeType="withEffect">
                                  <p:stCondLst>
                                    <p:cond delay="0"/>
                                  </p:stCondLst>
                                  <p:childTnLst>
                                    <p:animMotion origin="layout" path="M 6.25E-7 2.96296E-6 L 6.25E-7 -0.28079 " pathEditMode="relative" rAng="0" ptsTypes="AA">
                                      <p:cBhvr>
                                        <p:cTn id="39" dur="1750" fill="hold"/>
                                        <p:tgtEl>
                                          <p:spTgt spid="53"/>
                                        </p:tgtEl>
                                        <p:attrNameLst>
                                          <p:attrName>ppt_x</p:attrName>
                                          <p:attrName>ppt_y</p:attrName>
                                        </p:attrNameLst>
                                      </p:cBhvr>
                                      <p:rCtr x="0" y="-14051"/>
                                    </p:animMotion>
                                  </p:childTnLst>
                                </p:cTn>
                              </p:par>
                              <p:par>
                                <p:cTn id="40" presetID="22" presetClass="entr" presetSubtype="4" fill="hold" nodeType="withEffect">
                                  <p:stCondLst>
                                    <p:cond delay="20"/>
                                  </p:stCondLst>
                                  <p:childTnLst>
                                    <p:set>
                                      <p:cBhvr>
                                        <p:cTn id="41" dur="1" fill="hold">
                                          <p:stCondLst>
                                            <p:cond delay="0"/>
                                          </p:stCondLst>
                                        </p:cTn>
                                        <p:tgtEl>
                                          <p:spTgt spid="48"/>
                                        </p:tgtEl>
                                        <p:attrNameLst>
                                          <p:attrName>style.visibility</p:attrName>
                                        </p:attrNameLst>
                                      </p:cBhvr>
                                      <p:to>
                                        <p:strVal val="visible"/>
                                      </p:to>
                                    </p:set>
                                    <p:animEffect transition="in" filter="wipe(down)">
                                      <p:cBhvr>
                                        <p:cTn id="42" dur="2000"/>
                                        <p:tgtEl>
                                          <p:spTgt spid="48"/>
                                        </p:tgtEl>
                                      </p:cBhvr>
                                    </p:animEffect>
                                  </p:childTnLst>
                                </p:cTn>
                              </p:par>
                            </p:childTnLst>
                          </p:cTn>
                        </p:par>
                        <p:par>
                          <p:cTn id="43" fill="hold">
                            <p:stCondLst>
                              <p:cond delay="4540"/>
                            </p:stCondLst>
                            <p:childTnLst>
                              <p:par>
                                <p:cTn id="44" presetID="1" presetClass="exit" presetSubtype="0" fill="hold" grpId="2" nodeType="afterEffect">
                                  <p:stCondLst>
                                    <p:cond delay="0"/>
                                  </p:stCondLst>
                                  <p:childTnLst>
                                    <p:set>
                                      <p:cBhvr>
                                        <p:cTn id="45" dur="1" fill="hold">
                                          <p:stCondLst>
                                            <p:cond delay="0"/>
                                          </p:stCondLst>
                                        </p:cTn>
                                        <p:tgtEl>
                                          <p:spTgt spid="53"/>
                                        </p:tgtEl>
                                        <p:attrNameLst>
                                          <p:attrName>style.visibility</p:attrName>
                                        </p:attrNameLst>
                                      </p:cBhvr>
                                      <p:to>
                                        <p:strVal val="hidden"/>
                                      </p:to>
                                    </p:set>
                                  </p:childTnLst>
                                </p:cTn>
                              </p:par>
                              <p:par>
                                <p:cTn id="46" presetID="1" presetClass="entr" presetSubtype="0" fill="hold" grpId="0" nodeType="withEffect">
                                  <p:stCondLst>
                                    <p:cond delay="0"/>
                                  </p:stCondLst>
                                  <p:childTnLst>
                                    <p:set>
                                      <p:cBhvr>
                                        <p:cTn id="47" dur="1" fill="hold">
                                          <p:stCondLst>
                                            <p:cond delay="0"/>
                                          </p:stCondLst>
                                        </p:cTn>
                                        <p:tgtEl>
                                          <p:spTgt spid="54"/>
                                        </p:tgtEl>
                                        <p:attrNameLst>
                                          <p:attrName>style.visibility</p:attrName>
                                        </p:attrNameLst>
                                      </p:cBhvr>
                                      <p:to>
                                        <p:strVal val="visible"/>
                                      </p:to>
                                    </p:set>
                                  </p:childTnLst>
                                </p:cTn>
                              </p:par>
                            </p:childTnLst>
                          </p:cTn>
                        </p:par>
                        <p:par>
                          <p:cTn id="48" fill="hold">
                            <p:stCondLst>
                              <p:cond delay="4540"/>
                            </p:stCondLst>
                            <p:childTnLst>
                              <p:par>
                                <p:cTn id="49" presetID="10" presetClass="entr" presetSubtype="0"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500"/>
                                        <p:tgtEl>
                                          <p:spTgt spid="49"/>
                                        </p:tgtEl>
                                      </p:cBhvr>
                                    </p:animEffect>
                                  </p:childTnLst>
                                </p:cTn>
                              </p:par>
                              <p:par>
                                <p:cTn id="52" presetID="22" presetClass="entr" presetSubtype="2" fill="hold" nodeType="withEffect">
                                  <p:stCondLst>
                                    <p:cond delay="20"/>
                                  </p:stCondLst>
                                  <p:childTnLst>
                                    <p:set>
                                      <p:cBhvr>
                                        <p:cTn id="53" dur="1" fill="hold">
                                          <p:stCondLst>
                                            <p:cond delay="0"/>
                                          </p:stCondLst>
                                        </p:cTn>
                                        <p:tgtEl>
                                          <p:spTgt spid="50"/>
                                        </p:tgtEl>
                                        <p:attrNameLst>
                                          <p:attrName>style.visibility</p:attrName>
                                        </p:attrNameLst>
                                      </p:cBhvr>
                                      <p:to>
                                        <p:strVal val="visible"/>
                                      </p:to>
                                    </p:set>
                                    <p:animEffect transition="in" filter="wipe(right)">
                                      <p:cBhvr>
                                        <p:cTn id="54" dur="2000"/>
                                        <p:tgtEl>
                                          <p:spTgt spid="50"/>
                                        </p:tgtEl>
                                      </p:cBhvr>
                                    </p:animEffect>
                                  </p:childTnLst>
                                </p:cTn>
                              </p:par>
                              <p:par>
                                <p:cTn id="55" presetID="35" presetClass="path" presetSubtype="0" accel="50000" decel="50000" fill="hold" grpId="1" nodeType="withEffect">
                                  <p:stCondLst>
                                    <p:cond delay="0"/>
                                  </p:stCondLst>
                                  <p:childTnLst>
                                    <p:animMotion origin="layout" path="M -3.95833E-6 2.22222E-6 L -0.16093 2.22222E-6 " pathEditMode="relative" rAng="0" ptsTypes="AA">
                                      <p:cBhvr>
                                        <p:cTn id="56" dur="1750" fill="hold"/>
                                        <p:tgtEl>
                                          <p:spTgt spid="54"/>
                                        </p:tgtEl>
                                        <p:attrNameLst>
                                          <p:attrName>ppt_x</p:attrName>
                                          <p:attrName>ppt_y</p:attrName>
                                        </p:attrNameLst>
                                      </p:cBhvr>
                                      <p:rCtr x="-8047" y="0"/>
                                    </p:animMotion>
                                  </p:childTnLst>
                                </p:cTn>
                              </p:par>
                            </p:childTnLst>
                          </p:cTn>
                        </p:par>
                        <p:par>
                          <p:cTn id="57" fill="hold">
                            <p:stCondLst>
                              <p:cond delay="6560"/>
                            </p:stCondLst>
                            <p:childTnLst>
                              <p:par>
                                <p:cTn id="58" presetID="1" presetClass="exit" presetSubtype="0" fill="hold" grpId="2" nodeType="afterEffect">
                                  <p:stCondLst>
                                    <p:cond delay="0"/>
                                  </p:stCondLst>
                                  <p:childTnLst>
                                    <p:set>
                                      <p:cBhvr>
                                        <p:cTn id="59" dur="1" fill="hold">
                                          <p:stCondLst>
                                            <p:cond delay="0"/>
                                          </p:stCondLst>
                                        </p:cTn>
                                        <p:tgtEl>
                                          <p:spTgt spid="54"/>
                                        </p:tgtEl>
                                        <p:attrNameLst>
                                          <p:attrName>style.visibility</p:attrName>
                                        </p:attrNameLst>
                                      </p:cBhvr>
                                      <p:to>
                                        <p:strVal val="hidden"/>
                                      </p:to>
                                    </p:set>
                                  </p:childTnLst>
                                </p:cTn>
                              </p:par>
                              <p:par>
                                <p:cTn id="60" presetID="1" presetClass="entr" presetSubtype="0"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childTnLst>
                                </p:cTn>
                              </p:par>
                              <p:par>
                                <p:cTn id="62" presetID="42" presetClass="path" presetSubtype="0" accel="50000" decel="50000" fill="hold" grpId="1" nodeType="withEffect">
                                  <p:stCondLst>
                                    <p:cond delay="0"/>
                                  </p:stCondLst>
                                  <p:childTnLst>
                                    <p:animMotion origin="layout" path="M 3.75E-6 -2.96296E-6 L 0.00312 0.27917 " pathEditMode="relative" rAng="0" ptsTypes="AA">
                                      <p:cBhvr>
                                        <p:cTn id="63" dur="1750" fill="hold"/>
                                        <p:tgtEl>
                                          <p:spTgt spid="55"/>
                                        </p:tgtEl>
                                        <p:attrNameLst>
                                          <p:attrName>ppt_x</p:attrName>
                                          <p:attrName>ppt_y</p:attrName>
                                        </p:attrNameLst>
                                      </p:cBhvr>
                                      <p:rCtr x="156" y="13958"/>
                                    </p:animMotion>
                                  </p:childTnLst>
                                </p:cTn>
                              </p:par>
                              <p:par>
                                <p:cTn id="64" presetID="22" presetClass="entr" presetSubtype="1" fill="hold" nodeType="withEffect">
                                  <p:stCondLst>
                                    <p:cond delay="20"/>
                                  </p:stCondLst>
                                  <p:childTnLst>
                                    <p:set>
                                      <p:cBhvr>
                                        <p:cTn id="65" dur="1" fill="hold">
                                          <p:stCondLst>
                                            <p:cond delay="0"/>
                                          </p:stCondLst>
                                        </p:cTn>
                                        <p:tgtEl>
                                          <p:spTgt spid="51"/>
                                        </p:tgtEl>
                                        <p:attrNameLst>
                                          <p:attrName>style.visibility</p:attrName>
                                        </p:attrNameLst>
                                      </p:cBhvr>
                                      <p:to>
                                        <p:strVal val="visible"/>
                                      </p:to>
                                    </p:set>
                                    <p:animEffect transition="in" filter="wipe(up)">
                                      <p:cBhvr>
                                        <p:cTn id="66" dur="2000"/>
                                        <p:tgtEl>
                                          <p:spTgt spid="51"/>
                                        </p:tgtEl>
                                      </p:cBhvr>
                                    </p:animEffect>
                                  </p:childTnLst>
                                </p:cTn>
                              </p:par>
                            </p:childTnLst>
                          </p:cTn>
                        </p:par>
                        <p:par>
                          <p:cTn id="67" fill="hold">
                            <p:stCondLst>
                              <p:cond delay="8580"/>
                            </p:stCondLst>
                            <p:childTnLst>
                              <p:par>
                                <p:cTn id="68" presetID="1" presetClass="exit" presetSubtype="0" fill="hold" grpId="2" nodeType="afterEffect">
                                  <p:stCondLst>
                                    <p:cond delay="0"/>
                                  </p:stCondLst>
                                  <p:childTnLst>
                                    <p:set>
                                      <p:cBhvr>
                                        <p:cTn id="69" dur="1" fill="hold">
                                          <p:stCondLst>
                                            <p:cond delay="0"/>
                                          </p:stCondLst>
                                        </p:cTn>
                                        <p:tgtEl>
                                          <p:spTgt spid="55"/>
                                        </p:tgtEl>
                                        <p:attrNameLst>
                                          <p:attrName>style.visibility</p:attrName>
                                        </p:attrNameLst>
                                      </p:cBhvr>
                                      <p:to>
                                        <p:strVal val="hidden"/>
                                      </p:to>
                                    </p:set>
                                  </p:childTnLst>
                                </p:cTn>
                              </p:par>
                              <p:par>
                                <p:cTn id="70" presetID="1" presetClass="entr" presetSubtype="0" fill="hold" grpId="0" nodeType="withEffect">
                                  <p:stCondLst>
                                    <p:cond delay="0"/>
                                  </p:stCondLst>
                                  <p:childTnLst>
                                    <p:set>
                                      <p:cBhvr>
                                        <p:cTn id="71" dur="1" fill="hold">
                                          <p:stCondLst>
                                            <p:cond delay="0"/>
                                          </p:stCondLst>
                                        </p:cTn>
                                        <p:tgtEl>
                                          <p:spTgt spid="56"/>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fade">
                                      <p:cBhvr>
                                        <p:cTn id="76" dur="500"/>
                                        <p:tgtEl>
                                          <p:spTgt spid="8"/>
                                        </p:tgtEl>
                                      </p:cBhvr>
                                    </p:animEffect>
                                  </p:childTnLst>
                                </p:cTn>
                              </p:par>
                            </p:childTnLst>
                          </p:cTn>
                        </p:par>
                        <p:par>
                          <p:cTn id="77" fill="hold">
                            <p:stCondLst>
                              <p:cond delay="500"/>
                            </p:stCondLst>
                            <p:childTnLst>
                              <p:par>
                                <p:cTn id="78" presetID="10" presetClass="entr" presetSubtype="0" fill="hold" grpId="0" nodeType="after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45" grpId="0"/>
      <p:bldP spid="46" grpId="0"/>
      <p:bldP spid="47" grpId="0"/>
      <p:bldP spid="49" grpId="0"/>
      <p:bldP spid="52" grpId="0" animBg="1"/>
      <p:bldP spid="52" grpId="1" animBg="1"/>
      <p:bldP spid="52" grpId="2" animBg="1"/>
      <p:bldP spid="53" grpId="0" animBg="1"/>
      <p:bldP spid="53" grpId="1" animBg="1"/>
      <p:bldP spid="53" grpId="2" animBg="1"/>
      <p:bldP spid="54" grpId="0" animBg="1"/>
      <p:bldP spid="54" grpId="1" animBg="1"/>
      <p:bldP spid="54" grpId="2" animBg="1"/>
      <p:bldP spid="55" grpId="0" animBg="1"/>
      <p:bldP spid="55" grpId="1" animBg="1"/>
      <p:bldP spid="55" grpId="2" animBg="1"/>
      <p:bldP spid="5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05080" y="1495487"/>
            <a:ext cx="5678265" cy="647474"/>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プレースホルダー 2"/>
          <p:cNvSpPr>
            <a:spLocks noGrp="1"/>
          </p:cNvSpPr>
          <p:nvPr>
            <p:ph type="body" sz="quarter" idx="13"/>
          </p:nvPr>
        </p:nvSpPr>
        <p:spPr/>
        <p:txBody>
          <a:bodyPr/>
          <a:lstStyle/>
          <a:p>
            <a:r>
              <a:rPr kumimoji="1" lang="ja-JP" altLang="en-US" dirty="0" smtClean="0">
                <a:latin typeface="+mn-ea"/>
                <a:ea typeface="+mn-ea"/>
              </a:rPr>
              <a:t>　プログラミング的思考とは</a:t>
            </a:r>
            <a:endParaRPr kumimoji="1" lang="ja-JP" altLang="en-US" dirty="0">
              <a:latin typeface="+mn-ea"/>
              <a:ea typeface="+mn-ea"/>
            </a:endParaRPr>
          </a:p>
        </p:txBody>
      </p:sp>
      <p:sp>
        <p:nvSpPr>
          <p:cNvPr id="28" name="テキスト ボックス 27"/>
          <p:cNvSpPr txBox="1"/>
          <p:nvPr/>
        </p:nvSpPr>
        <p:spPr>
          <a:xfrm>
            <a:off x="505080" y="1567543"/>
            <a:ext cx="6384971" cy="523220"/>
          </a:xfrm>
          <a:prstGeom prst="rect">
            <a:avLst/>
          </a:prstGeom>
          <a:noFill/>
        </p:spPr>
        <p:txBody>
          <a:bodyPr wrap="square" rtlCol="0">
            <a:spAutoFit/>
          </a:bodyPr>
          <a:lstStyle/>
          <a:p>
            <a:r>
              <a:rPr lang="ja-JP" altLang="en-US" sz="2800" smtClean="0"/>
              <a:t> ④　命令を組み合わせる</a:t>
            </a:r>
            <a:endParaRPr lang="en-US" altLang="ja-JP" sz="2800" smtClean="0"/>
          </a:p>
        </p:txBody>
      </p:sp>
      <p:sp>
        <p:nvSpPr>
          <p:cNvPr id="5" name="正方形/長方形 4"/>
          <p:cNvSpPr/>
          <p:nvPr/>
        </p:nvSpPr>
        <p:spPr>
          <a:xfrm>
            <a:off x="909829" y="2192504"/>
            <a:ext cx="5277407" cy="1107996"/>
          </a:xfrm>
          <a:prstGeom prst="rect">
            <a:avLst/>
          </a:prstGeom>
        </p:spPr>
        <p:txBody>
          <a:bodyPr wrap="none">
            <a:spAutoFit/>
          </a:bodyPr>
          <a:lstStyle/>
          <a:p>
            <a:r>
              <a:rPr lang="ja-JP" altLang="en-US" sz="2800" smtClean="0"/>
              <a:t>・　「５ｃｍの直線</a:t>
            </a:r>
            <a:r>
              <a:rPr lang="ja-JP" altLang="en-US" sz="2800"/>
              <a:t>を引く</a:t>
            </a:r>
            <a:r>
              <a:rPr lang="ja-JP" altLang="en-US" sz="2800" smtClean="0"/>
              <a:t>」　</a:t>
            </a:r>
            <a:r>
              <a:rPr lang="ja-JP" altLang="en-US" sz="2800" u="sng" smtClean="0">
                <a:solidFill>
                  <a:srgbClr val="FF0000"/>
                </a:solidFill>
              </a:rPr>
              <a:t>（ア→イ）</a:t>
            </a:r>
            <a:endParaRPr lang="en-US" altLang="ja-JP" sz="2800" u="sng" smtClean="0">
              <a:solidFill>
                <a:srgbClr val="FF0000"/>
              </a:solidFill>
            </a:endParaRPr>
          </a:p>
          <a:p>
            <a:endParaRPr lang="en-US" altLang="ja-JP" sz="1000" u="sng" smtClean="0">
              <a:solidFill>
                <a:srgbClr val="FF0000"/>
              </a:solidFill>
            </a:endParaRPr>
          </a:p>
          <a:p>
            <a:r>
              <a:rPr lang="ja-JP" altLang="en-US" sz="2800" smtClean="0"/>
              <a:t>・　「左に９０度曲がる」　</a:t>
            </a:r>
            <a:r>
              <a:rPr lang="ja-JP" altLang="en-US" sz="2800" u="sng" smtClean="0">
                <a:solidFill>
                  <a:srgbClr val="FF0000"/>
                </a:solidFill>
              </a:rPr>
              <a:t>（角イ）</a:t>
            </a:r>
            <a:endParaRPr lang="en-US" altLang="ja-JP" sz="2800" u="sng" smtClean="0">
              <a:solidFill>
                <a:srgbClr val="FF0000"/>
              </a:solidFill>
            </a:endParaRPr>
          </a:p>
        </p:txBody>
      </p:sp>
      <p:sp>
        <p:nvSpPr>
          <p:cNvPr id="31" name="正方形/長方形 30"/>
          <p:cNvSpPr/>
          <p:nvPr/>
        </p:nvSpPr>
        <p:spPr>
          <a:xfrm>
            <a:off x="914961" y="3373919"/>
            <a:ext cx="5293437" cy="1261884"/>
          </a:xfrm>
          <a:prstGeom prst="rect">
            <a:avLst/>
          </a:prstGeom>
        </p:spPr>
        <p:txBody>
          <a:bodyPr wrap="none">
            <a:spAutoFit/>
          </a:bodyPr>
          <a:lstStyle/>
          <a:p>
            <a:r>
              <a:rPr lang="ja-JP" altLang="en-US" sz="2800" smtClean="0"/>
              <a:t>・</a:t>
            </a:r>
            <a:r>
              <a:rPr lang="ja-JP" altLang="en-US" sz="2800"/>
              <a:t>　</a:t>
            </a:r>
            <a:r>
              <a:rPr lang="ja-JP" altLang="en-US" sz="2800" smtClean="0"/>
              <a:t>「５ｃｍの直線</a:t>
            </a:r>
            <a:r>
              <a:rPr lang="ja-JP" altLang="en-US" sz="2800"/>
              <a:t>を引く</a:t>
            </a:r>
            <a:r>
              <a:rPr lang="ja-JP" altLang="en-US" sz="2800" smtClean="0"/>
              <a:t>」　</a:t>
            </a:r>
            <a:r>
              <a:rPr lang="ja-JP" altLang="en-US" sz="2800" u="sng" smtClean="0">
                <a:solidFill>
                  <a:srgbClr val="FF0000"/>
                </a:solidFill>
              </a:rPr>
              <a:t>（イ→ウ）</a:t>
            </a:r>
            <a:endParaRPr lang="en-US" altLang="ja-JP" sz="2800" u="sng" smtClean="0">
              <a:solidFill>
                <a:srgbClr val="FF0000"/>
              </a:solidFill>
            </a:endParaRPr>
          </a:p>
          <a:p>
            <a:endParaRPr lang="en-US" altLang="ja-JP" sz="1000" u="sng" smtClean="0">
              <a:solidFill>
                <a:srgbClr val="FF0000"/>
              </a:solidFill>
            </a:endParaRPr>
          </a:p>
          <a:p>
            <a:r>
              <a:rPr lang="ja-JP" altLang="en-US" sz="2800" smtClean="0"/>
              <a:t>・</a:t>
            </a:r>
            <a:r>
              <a:rPr lang="ja-JP" altLang="en-US" sz="2800"/>
              <a:t>　</a:t>
            </a:r>
            <a:r>
              <a:rPr lang="ja-JP" altLang="en-US" sz="2800" smtClean="0"/>
              <a:t>「左に９０度曲がる」　</a:t>
            </a:r>
            <a:r>
              <a:rPr lang="ja-JP" altLang="en-US" sz="2800" u="sng" smtClean="0">
                <a:solidFill>
                  <a:srgbClr val="FF0000"/>
                </a:solidFill>
              </a:rPr>
              <a:t>（角ウ）</a:t>
            </a:r>
            <a:endParaRPr lang="en-US" altLang="ja-JP" sz="2800" u="sng" smtClean="0">
              <a:solidFill>
                <a:srgbClr val="FF0000"/>
              </a:solidFill>
            </a:endParaRPr>
          </a:p>
          <a:p>
            <a:endParaRPr lang="en-US" altLang="ja-JP" sz="1000" u="sng" dirty="0" smtClean="0">
              <a:solidFill>
                <a:srgbClr val="FF0000"/>
              </a:solidFill>
            </a:endParaRPr>
          </a:p>
        </p:txBody>
      </p:sp>
      <p:sp>
        <p:nvSpPr>
          <p:cNvPr id="33" name="正方形/長方形 32"/>
          <p:cNvSpPr/>
          <p:nvPr/>
        </p:nvSpPr>
        <p:spPr>
          <a:xfrm>
            <a:off x="912936" y="4504420"/>
            <a:ext cx="5317481" cy="1261884"/>
          </a:xfrm>
          <a:prstGeom prst="rect">
            <a:avLst/>
          </a:prstGeom>
        </p:spPr>
        <p:txBody>
          <a:bodyPr wrap="none">
            <a:spAutoFit/>
          </a:bodyPr>
          <a:lstStyle/>
          <a:p>
            <a:r>
              <a:rPr lang="ja-JP" altLang="en-US" sz="2800" smtClean="0"/>
              <a:t>・　「５ｃｍの直線</a:t>
            </a:r>
            <a:r>
              <a:rPr lang="ja-JP" altLang="en-US" sz="2800"/>
              <a:t>を引く</a:t>
            </a:r>
            <a:r>
              <a:rPr lang="ja-JP" altLang="en-US" sz="2800" smtClean="0"/>
              <a:t>」　</a:t>
            </a:r>
            <a:r>
              <a:rPr lang="ja-JP" altLang="en-US" sz="2800" u="sng" smtClean="0">
                <a:solidFill>
                  <a:srgbClr val="FF0000"/>
                </a:solidFill>
              </a:rPr>
              <a:t>（ウ→エ）</a:t>
            </a:r>
            <a:endParaRPr lang="en-US" altLang="ja-JP" sz="2800" u="sng" smtClean="0">
              <a:solidFill>
                <a:srgbClr val="FF0000"/>
              </a:solidFill>
            </a:endParaRPr>
          </a:p>
          <a:p>
            <a:endParaRPr lang="en-US" altLang="ja-JP" sz="1000" u="sng">
              <a:solidFill>
                <a:srgbClr val="FF0000"/>
              </a:solidFill>
            </a:endParaRPr>
          </a:p>
          <a:p>
            <a:r>
              <a:rPr lang="ja-JP" altLang="en-US" sz="2800" smtClean="0"/>
              <a:t>・　「</a:t>
            </a:r>
            <a:r>
              <a:rPr lang="ja-JP" altLang="en-US" sz="2800"/>
              <a:t>左に</a:t>
            </a:r>
            <a:r>
              <a:rPr lang="ja-JP" altLang="en-US" sz="2800" smtClean="0"/>
              <a:t>９０度曲がる</a:t>
            </a:r>
            <a:r>
              <a:rPr lang="ja-JP" altLang="en-US" sz="2800"/>
              <a:t>」　</a:t>
            </a:r>
            <a:r>
              <a:rPr lang="ja-JP" altLang="en-US" sz="2800" u="sng">
                <a:solidFill>
                  <a:srgbClr val="FF0000"/>
                </a:solidFill>
              </a:rPr>
              <a:t>（</a:t>
            </a:r>
            <a:r>
              <a:rPr lang="ja-JP" altLang="en-US" sz="2800" u="sng" smtClean="0">
                <a:solidFill>
                  <a:srgbClr val="FF0000"/>
                </a:solidFill>
              </a:rPr>
              <a:t>角エ）</a:t>
            </a:r>
            <a:endParaRPr lang="en-US" altLang="ja-JP" sz="2800" u="sng" smtClean="0">
              <a:solidFill>
                <a:srgbClr val="FF0000"/>
              </a:solidFill>
            </a:endParaRPr>
          </a:p>
          <a:p>
            <a:endParaRPr lang="en-US" altLang="ja-JP" sz="1000" u="sng">
              <a:solidFill>
                <a:srgbClr val="FF0000"/>
              </a:solidFill>
            </a:endParaRPr>
          </a:p>
        </p:txBody>
      </p:sp>
      <p:sp>
        <p:nvSpPr>
          <p:cNvPr id="42" name="正方形/長方形 41"/>
          <p:cNvSpPr/>
          <p:nvPr/>
        </p:nvSpPr>
        <p:spPr>
          <a:xfrm>
            <a:off x="899782" y="5616252"/>
            <a:ext cx="5301451" cy="1107996"/>
          </a:xfrm>
          <a:prstGeom prst="rect">
            <a:avLst/>
          </a:prstGeom>
        </p:spPr>
        <p:txBody>
          <a:bodyPr wrap="none">
            <a:spAutoFit/>
          </a:bodyPr>
          <a:lstStyle/>
          <a:p>
            <a:r>
              <a:rPr lang="ja-JP" altLang="en-US" sz="2800" smtClean="0"/>
              <a:t>・</a:t>
            </a:r>
            <a:r>
              <a:rPr lang="ja-JP" altLang="en-US" sz="2800"/>
              <a:t>　「</a:t>
            </a:r>
            <a:r>
              <a:rPr lang="ja-JP" altLang="en-US" sz="2800" smtClean="0"/>
              <a:t>５ｃｍの直線</a:t>
            </a:r>
            <a:r>
              <a:rPr lang="ja-JP" altLang="en-US" sz="2800"/>
              <a:t>を引く」　</a:t>
            </a:r>
            <a:r>
              <a:rPr lang="ja-JP" altLang="en-US" sz="2800" u="sng" smtClean="0">
                <a:solidFill>
                  <a:srgbClr val="FF0000"/>
                </a:solidFill>
              </a:rPr>
              <a:t>（エ→ア）</a:t>
            </a:r>
            <a:endParaRPr lang="en-US" altLang="ja-JP" sz="2800" u="sng" smtClean="0">
              <a:solidFill>
                <a:srgbClr val="FF0000"/>
              </a:solidFill>
            </a:endParaRPr>
          </a:p>
          <a:p>
            <a:endParaRPr lang="ja-JP" altLang="en-US" sz="1000" dirty="0"/>
          </a:p>
          <a:p>
            <a:r>
              <a:rPr lang="ja-JP" altLang="en-US" sz="2800" smtClean="0"/>
              <a:t>・　「左に９０度曲がる」 </a:t>
            </a:r>
            <a:r>
              <a:rPr lang="ja-JP" altLang="en-US" sz="2800" smtClean="0">
                <a:solidFill>
                  <a:srgbClr val="FF0000"/>
                </a:solidFill>
              </a:rPr>
              <a:t> </a:t>
            </a:r>
            <a:r>
              <a:rPr lang="ja-JP" altLang="en-US" sz="2800" u="sng">
                <a:solidFill>
                  <a:srgbClr val="FF0000"/>
                </a:solidFill>
              </a:rPr>
              <a:t>（</a:t>
            </a:r>
            <a:r>
              <a:rPr lang="ja-JP" altLang="en-US" sz="2800" u="sng" smtClean="0">
                <a:solidFill>
                  <a:srgbClr val="FF0000"/>
                </a:solidFill>
              </a:rPr>
              <a:t>角ア）</a:t>
            </a:r>
            <a:endParaRPr lang="en-US" altLang="ja-JP" sz="2800" dirty="0"/>
          </a:p>
        </p:txBody>
      </p:sp>
      <p:cxnSp>
        <p:nvCxnSpPr>
          <p:cNvPr id="44" name="直線コネクタ 43"/>
          <p:cNvCxnSpPr/>
          <p:nvPr/>
        </p:nvCxnSpPr>
        <p:spPr>
          <a:xfrm rot="5400000">
            <a:off x="9002952" y="3123880"/>
            <a:ext cx="0" cy="198000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7785642" y="4228540"/>
            <a:ext cx="680484" cy="523220"/>
          </a:xfrm>
          <a:prstGeom prst="rect">
            <a:avLst/>
          </a:prstGeom>
          <a:noFill/>
        </p:spPr>
        <p:txBody>
          <a:bodyPr wrap="square" rtlCol="0">
            <a:spAutoFit/>
          </a:bodyPr>
          <a:lstStyle/>
          <a:p>
            <a:r>
              <a:rPr lang="ja-JP" altLang="en-US" sz="2800" dirty="0"/>
              <a:t>ア</a:t>
            </a:r>
            <a:endParaRPr kumimoji="1" lang="ja-JP" altLang="en-US" sz="2800" dirty="0"/>
          </a:p>
        </p:txBody>
      </p:sp>
      <p:sp>
        <p:nvSpPr>
          <p:cNvPr id="46" name="テキスト ボックス 45"/>
          <p:cNvSpPr txBox="1"/>
          <p:nvPr/>
        </p:nvSpPr>
        <p:spPr>
          <a:xfrm>
            <a:off x="9691374" y="4228540"/>
            <a:ext cx="680484" cy="523220"/>
          </a:xfrm>
          <a:prstGeom prst="rect">
            <a:avLst/>
          </a:prstGeom>
          <a:noFill/>
        </p:spPr>
        <p:txBody>
          <a:bodyPr wrap="square" rtlCol="0">
            <a:spAutoFit/>
          </a:bodyPr>
          <a:lstStyle/>
          <a:p>
            <a:r>
              <a:rPr lang="ja-JP" altLang="en-US" sz="2800" dirty="0" smtClean="0"/>
              <a:t>イ</a:t>
            </a:r>
            <a:endParaRPr kumimoji="1" lang="ja-JP" altLang="en-US" sz="2800" dirty="0"/>
          </a:p>
        </p:txBody>
      </p:sp>
      <p:sp>
        <p:nvSpPr>
          <p:cNvPr id="47" name="テキスト ボックス 46"/>
          <p:cNvSpPr txBox="1"/>
          <p:nvPr/>
        </p:nvSpPr>
        <p:spPr>
          <a:xfrm>
            <a:off x="9712639" y="1591229"/>
            <a:ext cx="680484" cy="523220"/>
          </a:xfrm>
          <a:prstGeom prst="rect">
            <a:avLst/>
          </a:prstGeom>
          <a:noFill/>
        </p:spPr>
        <p:txBody>
          <a:bodyPr wrap="square" rtlCol="0">
            <a:spAutoFit/>
          </a:bodyPr>
          <a:lstStyle/>
          <a:p>
            <a:r>
              <a:rPr lang="ja-JP" altLang="en-US" sz="2800" dirty="0"/>
              <a:t>ウ</a:t>
            </a:r>
            <a:endParaRPr kumimoji="1" lang="ja-JP" altLang="en-US" sz="2800" dirty="0"/>
          </a:p>
        </p:txBody>
      </p:sp>
      <p:cxnSp>
        <p:nvCxnSpPr>
          <p:cNvPr id="48" name="直線コネクタ 47"/>
          <p:cNvCxnSpPr/>
          <p:nvPr/>
        </p:nvCxnSpPr>
        <p:spPr>
          <a:xfrm rot="10800000">
            <a:off x="9999302" y="2155145"/>
            <a:ext cx="0" cy="198000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7785642" y="1591229"/>
            <a:ext cx="680484" cy="523220"/>
          </a:xfrm>
          <a:prstGeom prst="rect">
            <a:avLst/>
          </a:prstGeom>
          <a:noFill/>
        </p:spPr>
        <p:txBody>
          <a:bodyPr wrap="square" rtlCol="0">
            <a:spAutoFit/>
          </a:bodyPr>
          <a:lstStyle/>
          <a:p>
            <a:r>
              <a:rPr kumimoji="1" lang="ja-JP" altLang="en-US" sz="2800" dirty="0" smtClean="0"/>
              <a:t>エ</a:t>
            </a:r>
            <a:endParaRPr kumimoji="1" lang="ja-JP" altLang="en-US" sz="2800" dirty="0"/>
          </a:p>
        </p:txBody>
      </p:sp>
      <p:cxnSp>
        <p:nvCxnSpPr>
          <p:cNvPr id="50" name="直線コネクタ 49"/>
          <p:cNvCxnSpPr/>
          <p:nvPr/>
        </p:nvCxnSpPr>
        <p:spPr>
          <a:xfrm flipH="1">
            <a:off x="7994097" y="2175694"/>
            <a:ext cx="20160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V="1">
            <a:off x="8000447" y="2155144"/>
            <a:ext cx="0" cy="1991556"/>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52" name="二等辺三角形 51"/>
          <p:cNvSpPr/>
          <p:nvPr/>
        </p:nvSpPr>
        <p:spPr>
          <a:xfrm rot="5400000">
            <a:off x="7891148" y="3959938"/>
            <a:ext cx="302037" cy="260566"/>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二等辺三角形 52"/>
          <p:cNvSpPr/>
          <p:nvPr/>
        </p:nvSpPr>
        <p:spPr>
          <a:xfrm rot="5400000" flipH="1">
            <a:off x="7897498" y="3939539"/>
            <a:ext cx="302037" cy="260566"/>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二等辺三角形 53"/>
          <p:cNvSpPr/>
          <p:nvPr/>
        </p:nvSpPr>
        <p:spPr>
          <a:xfrm rot="16200000" flipH="1">
            <a:off x="9771762" y="2075201"/>
            <a:ext cx="302037" cy="260566"/>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二等辺三角形 54"/>
          <p:cNvSpPr/>
          <p:nvPr/>
        </p:nvSpPr>
        <p:spPr>
          <a:xfrm>
            <a:off x="9834418" y="3952065"/>
            <a:ext cx="302037" cy="260566"/>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二等辺三角形 55"/>
          <p:cNvSpPr/>
          <p:nvPr/>
        </p:nvSpPr>
        <p:spPr>
          <a:xfrm rot="10800000">
            <a:off x="7843078" y="2111746"/>
            <a:ext cx="302037" cy="260566"/>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353539" y="758005"/>
            <a:ext cx="9713356" cy="584775"/>
          </a:xfrm>
          <a:prstGeom prst="rect">
            <a:avLst/>
          </a:prstGeom>
          <a:noFill/>
        </p:spPr>
        <p:txBody>
          <a:bodyPr wrap="square" rtlCol="0">
            <a:spAutoFit/>
          </a:bodyPr>
          <a:lstStyle/>
          <a:p>
            <a:r>
              <a:rPr lang="ja-JP" altLang="en-US" sz="3200" dirty="0" smtClean="0"/>
              <a:t>例 ： １辺が５ｃｍの</a:t>
            </a:r>
            <a:r>
              <a:rPr kumimoji="1" lang="ja-JP" altLang="en-US" sz="3200" dirty="0" smtClean="0"/>
              <a:t>正方形をかく</a:t>
            </a:r>
            <a:endParaRPr kumimoji="1" lang="ja-JP" altLang="en-US" sz="3200" dirty="0"/>
          </a:p>
        </p:txBody>
      </p:sp>
    </p:spTree>
    <p:extLst>
      <p:ext uri="{BB962C8B-B14F-4D97-AF65-F5344CB8AC3E}">
        <p14:creationId xmlns:p14="http://schemas.microsoft.com/office/powerpoint/2010/main" val="298466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63" presetClass="path" presetSubtype="0" accel="50000" decel="50000" fill="hold" grpId="0" nodeType="afterEffect">
                                  <p:stCondLst>
                                    <p:cond delay="0"/>
                                  </p:stCondLst>
                                  <p:childTnLst>
                                    <p:animMotion origin="layout" path="M 4.58333E-6 3.7037E-6 L 0.16145 3.7037E-6 " pathEditMode="relative" rAng="0" ptsTypes="AA">
                                      <p:cBhvr>
                                        <p:cTn id="10" dur="2000" fill="hold"/>
                                        <p:tgtEl>
                                          <p:spTgt spid="52"/>
                                        </p:tgtEl>
                                        <p:attrNameLst>
                                          <p:attrName>ppt_x</p:attrName>
                                          <p:attrName>ppt_y</p:attrName>
                                        </p:attrNameLst>
                                      </p:cBhvr>
                                      <p:rCtr x="8073" y="0"/>
                                    </p:animMotion>
                                  </p:childTnLst>
                                </p:cTn>
                              </p:par>
                            </p:childTnLst>
                          </p:cTn>
                        </p:par>
                        <p:par>
                          <p:cTn id="11" fill="hold">
                            <p:stCondLst>
                              <p:cond delay="2500"/>
                            </p:stCondLst>
                            <p:childTnLst>
                              <p:par>
                                <p:cTn id="12" presetID="1" presetClass="exit" presetSubtype="0" fill="hold" grpId="1" nodeType="afterEffect">
                                  <p:stCondLst>
                                    <p:cond delay="0"/>
                                  </p:stCondLst>
                                  <p:childTnLst>
                                    <p:set>
                                      <p:cBhvr>
                                        <p:cTn id="13" dur="1" fill="hold">
                                          <p:stCondLst>
                                            <p:cond delay="0"/>
                                          </p:stCondLst>
                                        </p:cTn>
                                        <p:tgtEl>
                                          <p:spTgt spid="52"/>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childTnLst>
                          </p:cTn>
                        </p:par>
                        <p:par>
                          <p:cTn id="21" fill="hold">
                            <p:stCondLst>
                              <p:cond delay="500"/>
                            </p:stCondLst>
                            <p:childTnLst>
                              <p:par>
                                <p:cTn id="22" presetID="64" presetClass="path" presetSubtype="0" accel="50000" decel="50000" fill="hold" grpId="1" nodeType="afterEffect">
                                  <p:stCondLst>
                                    <p:cond delay="0"/>
                                  </p:stCondLst>
                                  <p:childTnLst>
                                    <p:animMotion origin="layout" path="M -4.16667E-7 1.11111E-6 L -4.16667E-7 -0.28079 " pathEditMode="relative" rAng="0" ptsTypes="AA">
                                      <p:cBhvr>
                                        <p:cTn id="23" dur="2000" fill="hold"/>
                                        <p:tgtEl>
                                          <p:spTgt spid="55"/>
                                        </p:tgtEl>
                                        <p:attrNameLst>
                                          <p:attrName>ppt_x</p:attrName>
                                          <p:attrName>ppt_y</p:attrName>
                                        </p:attrNameLst>
                                      </p:cBhvr>
                                      <p:rCtr x="0" y="-14051"/>
                                    </p:animMotion>
                                  </p:childTnLst>
                                </p:cTn>
                              </p:par>
                            </p:childTnLst>
                          </p:cTn>
                        </p:par>
                        <p:par>
                          <p:cTn id="24" fill="hold">
                            <p:stCondLst>
                              <p:cond delay="2500"/>
                            </p:stCondLst>
                            <p:childTnLst>
                              <p:par>
                                <p:cTn id="25" presetID="1" presetClass="exit" presetSubtype="0" fill="hold" grpId="2" nodeType="afterEffect">
                                  <p:stCondLst>
                                    <p:cond delay="0"/>
                                  </p:stCondLst>
                                  <p:childTnLst>
                                    <p:set>
                                      <p:cBhvr>
                                        <p:cTn id="26" dur="1" fill="hold">
                                          <p:stCondLst>
                                            <p:cond delay="0"/>
                                          </p:stCondLst>
                                        </p:cTn>
                                        <p:tgtEl>
                                          <p:spTgt spid="55"/>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childTnLst>
                          </p:cTn>
                        </p:par>
                        <p:par>
                          <p:cTn id="34" fill="hold">
                            <p:stCondLst>
                              <p:cond delay="500"/>
                            </p:stCondLst>
                            <p:childTnLst>
                              <p:par>
                                <p:cTn id="35" presetID="35" presetClass="path" presetSubtype="0" accel="50000" decel="50000" fill="hold" grpId="1" nodeType="afterEffect">
                                  <p:stCondLst>
                                    <p:cond delay="0"/>
                                  </p:stCondLst>
                                  <p:childTnLst>
                                    <p:animMotion origin="layout" path="M -2.08333E-6 2.22222E-6 L -0.16263 -0.00417 " pathEditMode="relative" rAng="0" ptsTypes="AA">
                                      <p:cBhvr>
                                        <p:cTn id="36" dur="2000" fill="hold"/>
                                        <p:tgtEl>
                                          <p:spTgt spid="54"/>
                                        </p:tgtEl>
                                        <p:attrNameLst>
                                          <p:attrName>ppt_x</p:attrName>
                                          <p:attrName>ppt_y</p:attrName>
                                        </p:attrNameLst>
                                      </p:cBhvr>
                                      <p:rCtr x="-8138" y="-208"/>
                                    </p:animMotion>
                                  </p:childTnLst>
                                </p:cTn>
                              </p:par>
                            </p:childTnLst>
                          </p:cTn>
                        </p:par>
                        <p:par>
                          <p:cTn id="37" fill="hold">
                            <p:stCondLst>
                              <p:cond delay="2500"/>
                            </p:stCondLst>
                            <p:childTnLst>
                              <p:par>
                                <p:cTn id="38" presetID="1" presetClass="exit" presetSubtype="0" fill="hold" grpId="2" nodeType="afterEffect">
                                  <p:stCondLst>
                                    <p:cond delay="0"/>
                                  </p:stCondLst>
                                  <p:childTnLst>
                                    <p:set>
                                      <p:cBhvr>
                                        <p:cTn id="39" dur="1" fill="hold">
                                          <p:stCondLst>
                                            <p:cond delay="0"/>
                                          </p:stCondLst>
                                        </p:cTn>
                                        <p:tgtEl>
                                          <p:spTgt spid="54"/>
                                        </p:tgtEl>
                                        <p:attrNameLst>
                                          <p:attrName>style.visibility</p:attrName>
                                        </p:attrNameLst>
                                      </p:cBhvr>
                                      <p:to>
                                        <p:strVal val="hidden"/>
                                      </p:to>
                                    </p:set>
                                  </p:childTnLst>
                                </p:cTn>
                              </p:par>
                              <p:par>
                                <p:cTn id="40" presetID="1" presetClass="entr" presetSubtype="0" fill="hold" grpId="0" nodeType="withEffect">
                                  <p:stCondLst>
                                    <p:cond delay="0"/>
                                  </p:stCondLst>
                                  <p:childTnLst>
                                    <p:set>
                                      <p:cBhvr>
                                        <p:cTn id="41" dur="1" fill="hold">
                                          <p:stCondLst>
                                            <p:cond delay="0"/>
                                          </p:stCondLst>
                                        </p:cTn>
                                        <p:tgtEl>
                                          <p:spTgt spid="5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500"/>
                                        <p:tgtEl>
                                          <p:spTgt spid="42"/>
                                        </p:tgtEl>
                                      </p:cBhvr>
                                    </p:animEffect>
                                  </p:childTnLst>
                                </p:cTn>
                              </p:par>
                            </p:childTnLst>
                          </p:cTn>
                        </p:par>
                        <p:par>
                          <p:cTn id="47" fill="hold">
                            <p:stCondLst>
                              <p:cond delay="500"/>
                            </p:stCondLst>
                            <p:childTnLst>
                              <p:par>
                                <p:cTn id="48" presetID="42" presetClass="path" presetSubtype="0" accel="50000" decel="50000" fill="hold" grpId="1" nodeType="afterEffect">
                                  <p:stCondLst>
                                    <p:cond delay="0"/>
                                  </p:stCondLst>
                                  <p:childTnLst>
                                    <p:animMotion origin="layout" path="M 8.33333E-7 -1.85185E-6 L 0.0039 0.26944 " pathEditMode="relative" rAng="0" ptsTypes="AA">
                                      <p:cBhvr>
                                        <p:cTn id="49" dur="2000" fill="hold"/>
                                        <p:tgtEl>
                                          <p:spTgt spid="56"/>
                                        </p:tgtEl>
                                        <p:attrNameLst>
                                          <p:attrName>ppt_x</p:attrName>
                                          <p:attrName>ppt_y</p:attrName>
                                        </p:attrNameLst>
                                      </p:cBhvr>
                                      <p:rCtr x="78" y="13889"/>
                                    </p:animMotion>
                                  </p:childTnLst>
                                </p:cTn>
                              </p:par>
                            </p:childTnLst>
                          </p:cTn>
                        </p:par>
                        <p:par>
                          <p:cTn id="50" fill="hold">
                            <p:stCondLst>
                              <p:cond delay="2500"/>
                            </p:stCondLst>
                            <p:childTnLst>
                              <p:par>
                                <p:cTn id="51" presetID="1" presetClass="exit" presetSubtype="0" fill="hold" grpId="2" nodeType="afterEffect">
                                  <p:stCondLst>
                                    <p:cond delay="0"/>
                                  </p:stCondLst>
                                  <p:childTnLst>
                                    <p:set>
                                      <p:cBhvr>
                                        <p:cTn id="52" dur="1" fill="hold">
                                          <p:stCondLst>
                                            <p:cond delay="0"/>
                                          </p:stCondLst>
                                        </p:cTn>
                                        <p:tgtEl>
                                          <p:spTgt spid="56"/>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1" grpId="0"/>
      <p:bldP spid="33" grpId="0"/>
      <p:bldP spid="42" grpId="0"/>
      <p:bldP spid="52" grpId="0" animBg="1"/>
      <p:bldP spid="52" grpId="1" animBg="1"/>
      <p:bldP spid="53" grpId="0" animBg="1"/>
      <p:bldP spid="54" grpId="0" animBg="1"/>
      <p:bldP spid="54" grpId="1" animBg="1"/>
      <p:bldP spid="54" grpId="2" animBg="1"/>
      <p:bldP spid="55" grpId="0" animBg="1"/>
      <p:bldP spid="55" grpId="1" animBg="1"/>
      <p:bldP spid="55" grpId="2" animBg="1"/>
      <p:bldP spid="56" grpId="0" animBg="1"/>
      <p:bldP spid="56" grpId="1" animBg="1"/>
      <p:bldP spid="56" grpId="2"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4813</TotalTime>
  <Words>1196</Words>
  <Application>Microsoft Office PowerPoint</Application>
  <PresentationFormat>ワイド画面</PresentationFormat>
  <Paragraphs>193</Paragraphs>
  <Slides>12</Slides>
  <Notes>12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12</vt:i4>
      </vt:variant>
    </vt:vector>
  </HeadingPairs>
  <TitlesOfParts>
    <vt:vector size="18" baseType="lpstr">
      <vt:lpstr>ＭＳ Ｐゴシック</vt:lpstr>
      <vt:lpstr>ＭＳ ゴシック</vt:lpstr>
      <vt:lpstr>游ゴシック</vt:lpstr>
      <vt:lpstr>Arial</vt:lpstr>
      <vt:lpstr>Arial Black</vt:lpstr>
      <vt:lpstr>Office テーマ</vt:lpstr>
      <vt:lpstr>小学校におけるプログラミング教育</vt:lpstr>
      <vt:lpstr>現代社会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渡部 浩二 KW.</dc:creator>
  <cp:lastModifiedBy>渡部 浩二 KW.</cp:lastModifiedBy>
  <cp:revision>368</cp:revision>
  <dcterms:created xsi:type="dcterms:W3CDTF">2019-06-04T00:58:05Z</dcterms:created>
  <dcterms:modified xsi:type="dcterms:W3CDTF">2019-10-23T00:44:45Z</dcterms:modified>
</cp:coreProperties>
</file>