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Lst>
  <p:notesMasterIdLst>
    <p:notesMasterId r:id="rId12"/>
  </p:notesMasterIdLst>
  <p:handoutMasterIdLst>
    <p:handoutMasterId r:id="rId13"/>
  </p:handoutMasterIdLst>
  <p:sldIdLst>
    <p:sldId id="840" r:id="rId2"/>
    <p:sldId id="917" r:id="rId3"/>
    <p:sldId id="919" r:id="rId4"/>
    <p:sldId id="920" r:id="rId5"/>
    <p:sldId id="921" r:id="rId6"/>
    <p:sldId id="922" r:id="rId7"/>
    <p:sldId id="873" r:id="rId8"/>
    <p:sldId id="868" r:id="rId9"/>
    <p:sldId id="901" r:id="rId10"/>
    <p:sldId id="866" r:id="rId11"/>
  </p:sldIdLst>
  <p:sldSz cx="9144000" cy="6858000" type="screen4x3"/>
  <p:notesSz cx="6735763" cy="987266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B9EDFF"/>
    <a:srgbClr val="CCFFFF"/>
    <a:srgbClr val="000099"/>
    <a:srgbClr val="C6FDFE"/>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62340" autoAdjust="0"/>
  </p:normalViewPr>
  <p:slideViewPr>
    <p:cSldViewPr>
      <p:cViewPr varScale="1">
        <p:scale>
          <a:sx n="85" d="100"/>
          <a:sy n="85" d="100"/>
        </p:scale>
        <p:origin x="84" y="156"/>
      </p:cViewPr>
      <p:guideLst>
        <p:guide orient="horz" pos="2160"/>
        <p:guide pos="2880"/>
      </p:guideLst>
    </p:cSldViewPr>
  </p:slideViewPr>
  <p:notesTextViewPr>
    <p:cViewPr>
      <p:scale>
        <a:sx n="150" d="100"/>
        <a:sy n="15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2919565" cy="494186"/>
          </a:xfrm>
          <a:prstGeom prst="rect">
            <a:avLst/>
          </a:prstGeom>
        </p:spPr>
        <p:txBody>
          <a:bodyPr vert="horz" lIns="90782" tIns="45391" rIns="90782" bIns="45391" rtlCol="0"/>
          <a:lstStyle>
            <a:lvl1pPr algn="l">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14626" y="2"/>
            <a:ext cx="2919565" cy="494186"/>
          </a:xfrm>
          <a:prstGeom prst="rect">
            <a:avLst/>
          </a:prstGeom>
        </p:spPr>
        <p:txBody>
          <a:bodyPr vert="horz" lIns="90782" tIns="45391" rIns="90782" bIns="45391" rtlCol="0"/>
          <a:lstStyle>
            <a:lvl1pPr algn="r">
              <a:defRPr sz="1200">
                <a:latin typeface="Arial" charset="0"/>
              </a:defRPr>
            </a:lvl1pPr>
          </a:lstStyle>
          <a:p>
            <a:pPr>
              <a:defRPr/>
            </a:pPr>
            <a:endParaRPr lang="ja-JP" altLang="en-US"/>
          </a:p>
        </p:txBody>
      </p:sp>
      <p:sp>
        <p:nvSpPr>
          <p:cNvPr id="4" name="フッター プレースホルダ 3"/>
          <p:cNvSpPr>
            <a:spLocks noGrp="1"/>
          </p:cNvSpPr>
          <p:nvPr>
            <p:ph type="ftr" sz="quarter" idx="2"/>
          </p:nvPr>
        </p:nvSpPr>
        <p:spPr>
          <a:xfrm>
            <a:off x="1" y="9376901"/>
            <a:ext cx="2919565" cy="494186"/>
          </a:xfrm>
          <a:prstGeom prst="rect">
            <a:avLst/>
          </a:prstGeom>
        </p:spPr>
        <p:txBody>
          <a:bodyPr vert="horz" lIns="90782" tIns="45391" rIns="90782" bIns="45391" rtlCol="0" anchor="b"/>
          <a:lstStyle>
            <a:lvl1pPr algn="l">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14626" y="9376901"/>
            <a:ext cx="2919565" cy="494186"/>
          </a:xfrm>
          <a:prstGeom prst="rect">
            <a:avLst/>
          </a:prstGeom>
        </p:spPr>
        <p:txBody>
          <a:bodyPr vert="horz" lIns="90782" tIns="45391" rIns="90782" bIns="45391" rtlCol="0" anchor="b"/>
          <a:lstStyle>
            <a:lvl1pPr algn="r">
              <a:defRPr sz="1200">
                <a:latin typeface="Arial" charset="0"/>
              </a:defRPr>
            </a:lvl1pPr>
          </a:lstStyle>
          <a:p>
            <a:pPr>
              <a:defRPr/>
            </a:pPr>
            <a:fld id="{57596F2A-1CE2-4ED4-BADE-221B199FAD4F}" type="slidenum">
              <a:rPr lang="ja-JP" altLang="en-US"/>
              <a:pPr>
                <a:defRPr/>
              </a:pPr>
              <a:t>‹#›</a:t>
            </a:fld>
            <a:endParaRPr lang="ja-JP" altLang="en-US"/>
          </a:p>
        </p:txBody>
      </p:sp>
    </p:spTree>
    <p:extLst>
      <p:ext uri="{BB962C8B-B14F-4D97-AF65-F5344CB8AC3E}">
        <p14:creationId xmlns:p14="http://schemas.microsoft.com/office/powerpoint/2010/main" val="415303096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1" y="2"/>
            <a:ext cx="2919565" cy="494186"/>
          </a:xfrm>
          <a:prstGeom prst="rect">
            <a:avLst/>
          </a:prstGeom>
          <a:noFill/>
          <a:ln w="9525">
            <a:noFill/>
            <a:miter lim="800000"/>
            <a:headEnd/>
            <a:tailEnd/>
          </a:ln>
          <a:effectLst/>
        </p:spPr>
        <p:txBody>
          <a:bodyPr vert="horz" wrap="square" lIns="90782" tIns="45391" rIns="90782" bIns="45391" numCol="1" anchor="t" anchorCtr="0" compatLnSpc="1">
            <a:prstTxWarp prst="textNoShape">
              <a:avLst/>
            </a:prstTxWarp>
          </a:bodyPr>
          <a:lstStyle>
            <a:lvl1pPr eaLnBrk="0" hangingPunct="0">
              <a:defRPr sz="1200">
                <a:latin typeface="Arial" charset="0"/>
              </a:defRPr>
            </a:lvl1pPr>
          </a:lstStyle>
          <a:p>
            <a:pPr>
              <a:defRPr/>
            </a:pPr>
            <a:endParaRPr lang="en-US" altLang="ja-JP"/>
          </a:p>
        </p:txBody>
      </p:sp>
      <p:sp>
        <p:nvSpPr>
          <p:cNvPr id="23555" name="Rectangle 3"/>
          <p:cNvSpPr>
            <a:spLocks noGrp="1" noChangeArrowheads="1"/>
          </p:cNvSpPr>
          <p:nvPr>
            <p:ph type="dt" idx="1"/>
          </p:nvPr>
        </p:nvSpPr>
        <p:spPr bwMode="auto">
          <a:xfrm>
            <a:off x="3814626" y="2"/>
            <a:ext cx="2919565" cy="494186"/>
          </a:xfrm>
          <a:prstGeom prst="rect">
            <a:avLst/>
          </a:prstGeom>
          <a:noFill/>
          <a:ln w="9525">
            <a:noFill/>
            <a:miter lim="800000"/>
            <a:headEnd/>
            <a:tailEnd/>
          </a:ln>
          <a:effectLst/>
        </p:spPr>
        <p:txBody>
          <a:bodyPr vert="horz" wrap="square" lIns="90782" tIns="45391" rIns="90782" bIns="45391" numCol="1" anchor="t" anchorCtr="0" compatLnSpc="1">
            <a:prstTxWarp prst="textNoShape">
              <a:avLst/>
            </a:prstTxWarp>
          </a:bodyPr>
          <a:lstStyle>
            <a:lvl1pPr algn="r" eaLnBrk="0" hangingPunct="0">
              <a:defRPr sz="1200">
                <a:latin typeface="Arial" charset="0"/>
              </a:defRPr>
            </a:lvl1pPr>
          </a:lstStyle>
          <a:p>
            <a:pPr>
              <a:defRPr/>
            </a:pPr>
            <a:endParaRPr lang="en-US" altLang="ja-JP"/>
          </a:p>
        </p:txBody>
      </p:sp>
      <p:sp>
        <p:nvSpPr>
          <p:cNvPr id="61444" name="Rectangle 4"/>
          <p:cNvSpPr>
            <a:spLocks noGrp="1" noRot="1" noChangeAspect="1" noChangeArrowheads="1" noTextEdit="1"/>
          </p:cNvSpPr>
          <p:nvPr>
            <p:ph type="sldImg" idx="2"/>
          </p:nvPr>
        </p:nvSpPr>
        <p:spPr bwMode="auto">
          <a:xfrm>
            <a:off x="898525" y="739775"/>
            <a:ext cx="4938713" cy="3705225"/>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73263" y="4689241"/>
            <a:ext cx="5389240" cy="4442935"/>
          </a:xfrm>
          <a:prstGeom prst="rect">
            <a:avLst/>
          </a:prstGeom>
          <a:noFill/>
          <a:ln w="9525">
            <a:noFill/>
            <a:miter lim="800000"/>
            <a:headEnd/>
            <a:tailEnd/>
          </a:ln>
          <a:effectLst/>
        </p:spPr>
        <p:txBody>
          <a:bodyPr vert="horz" wrap="square" lIns="90782" tIns="45391" rIns="90782" bIns="4539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3558" name="Rectangle 6"/>
          <p:cNvSpPr>
            <a:spLocks noGrp="1" noChangeArrowheads="1"/>
          </p:cNvSpPr>
          <p:nvPr>
            <p:ph type="ftr" sz="quarter" idx="4"/>
          </p:nvPr>
        </p:nvSpPr>
        <p:spPr bwMode="auto">
          <a:xfrm>
            <a:off x="1" y="9376901"/>
            <a:ext cx="2919565" cy="494186"/>
          </a:xfrm>
          <a:prstGeom prst="rect">
            <a:avLst/>
          </a:prstGeom>
          <a:noFill/>
          <a:ln w="9525">
            <a:noFill/>
            <a:miter lim="800000"/>
            <a:headEnd/>
            <a:tailEnd/>
          </a:ln>
          <a:effectLst/>
        </p:spPr>
        <p:txBody>
          <a:bodyPr vert="horz" wrap="square" lIns="90782" tIns="45391" rIns="90782" bIns="45391" numCol="1" anchor="b" anchorCtr="0" compatLnSpc="1">
            <a:prstTxWarp prst="textNoShape">
              <a:avLst/>
            </a:prstTxWarp>
          </a:bodyPr>
          <a:lstStyle>
            <a:lvl1pPr eaLnBrk="0" hangingPunct="0">
              <a:defRPr sz="1200">
                <a:latin typeface="Arial" charset="0"/>
              </a:defRPr>
            </a:lvl1pPr>
          </a:lstStyle>
          <a:p>
            <a:pPr>
              <a:defRPr/>
            </a:pPr>
            <a:endParaRPr lang="en-US" altLang="ja-JP"/>
          </a:p>
        </p:txBody>
      </p:sp>
      <p:sp>
        <p:nvSpPr>
          <p:cNvPr id="23559" name="Rectangle 7"/>
          <p:cNvSpPr>
            <a:spLocks noGrp="1" noChangeArrowheads="1"/>
          </p:cNvSpPr>
          <p:nvPr>
            <p:ph type="sldNum" sz="quarter" idx="5"/>
          </p:nvPr>
        </p:nvSpPr>
        <p:spPr bwMode="auto">
          <a:xfrm>
            <a:off x="3814626" y="9376901"/>
            <a:ext cx="2919565" cy="494186"/>
          </a:xfrm>
          <a:prstGeom prst="rect">
            <a:avLst/>
          </a:prstGeom>
          <a:noFill/>
          <a:ln w="9525">
            <a:noFill/>
            <a:miter lim="800000"/>
            <a:headEnd/>
            <a:tailEnd/>
          </a:ln>
          <a:effectLst/>
        </p:spPr>
        <p:txBody>
          <a:bodyPr vert="horz" wrap="square" lIns="90782" tIns="45391" rIns="90782" bIns="45391" numCol="1" anchor="b" anchorCtr="0" compatLnSpc="1">
            <a:prstTxWarp prst="textNoShape">
              <a:avLst/>
            </a:prstTxWarp>
          </a:bodyPr>
          <a:lstStyle>
            <a:lvl1pPr algn="r" eaLnBrk="0" hangingPunct="0">
              <a:defRPr sz="1200">
                <a:latin typeface="Arial" charset="0"/>
              </a:defRPr>
            </a:lvl1pPr>
          </a:lstStyle>
          <a:p>
            <a:pPr>
              <a:defRPr/>
            </a:pPr>
            <a:fld id="{ED3D8B3E-9821-43F6-AFB6-9E2FAB9FB1FD}" type="slidenum">
              <a:rPr lang="ja-JP" altLang="en-US"/>
              <a:pPr>
                <a:defRPr/>
              </a:pPr>
              <a:t>‹#›</a:t>
            </a:fld>
            <a:endParaRPr lang="en-US" altLang="ja-JP"/>
          </a:p>
        </p:txBody>
      </p:sp>
    </p:spTree>
    <p:extLst>
      <p:ext uri="{BB962C8B-B14F-4D97-AF65-F5344CB8AC3E}">
        <p14:creationId xmlns:p14="http://schemas.microsoft.com/office/powerpoint/2010/main" val="262778563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r>
              <a:rPr kumimoji="1" lang="ja-JP" altLang="en-US" dirty="0" smtClean="0"/>
              <a:t>今日は、貴重な実践を聞かせていただきありがとうございました。</a:t>
            </a:r>
            <a:endParaRPr kumimoji="1" lang="en-US" altLang="ja-JP" dirty="0" smtClean="0"/>
          </a:p>
          <a:p>
            <a:r>
              <a:rPr kumimoji="1" lang="ja-JP" altLang="en-US" dirty="0" smtClean="0"/>
              <a:t>先日も、松山市教育研究大会で、</a:t>
            </a:r>
            <a:r>
              <a:rPr kumimoji="1" lang="en-US" altLang="ja-JP" dirty="0" smtClean="0"/>
              <a:t>3</a:t>
            </a:r>
            <a:r>
              <a:rPr kumimoji="1" lang="ja-JP" altLang="en-US" dirty="0" smtClean="0"/>
              <a:t>年生の理科の授業で</a:t>
            </a:r>
            <a:r>
              <a:rPr kumimoji="1" lang="en-US" altLang="ja-JP" dirty="0" err="1" smtClean="0"/>
              <a:t>viscuit</a:t>
            </a:r>
            <a:r>
              <a:rPr kumimoji="1" lang="ja-JP" altLang="en-US" dirty="0" smtClean="0"/>
              <a:t>を用いた実践がありました。</a:t>
            </a:r>
            <a:endParaRPr kumimoji="1" lang="en-US" altLang="ja-JP" dirty="0" smtClean="0"/>
          </a:p>
          <a:p>
            <a:r>
              <a:rPr kumimoji="1" lang="ja-JP" altLang="en-US" dirty="0" smtClean="0"/>
              <a:t>風の強さによって、おもりをいくつ持ち上げられるかという実験を行い、その実験で確かめられたこと、分かったことを</a:t>
            </a:r>
            <a:r>
              <a:rPr kumimoji="1" lang="en-US" altLang="ja-JP" dirty="0" err="1" smtClean="0"/>
              <a:t>viscuit</a:t>
            </a:r>
            <a:r>
              <a:rPr kumimoji="1" lang="ja-JP" altLang="en-US" dirty="0" smtClean="0"/>
              <a:t>を使ってアニメーションで表すという授業でした。</a:t>
            </a:r>
            <a:endParaRPr kumimoji="1" lang="en-US" altLang="ja-JP" dirty="0" smtClean="0"/>
          </a:p>
          <a:p>
            <a:r>
              <a:rPr kumimoji="1" lang="ja-JP" altLang="en-US" dirty="0" smtClean="0"/>
              <a:t>研究協議では、果たして実験結果をわざわざプログラミングで表す必要があったのかという議論が沸き起こりました。</a:t>
            </a:r>
            <a:endParaRPr kumimoji="1" lang="en-US" altLang="ja-JP" dirty="0" smtClean="0"/>
          </a:p>
          <a:p>
            <a:r>
              <a:rPr kumimoji="1" lang="ja-JP" altLang="en-US" dirty="0" smtClean="0"/>
              <a:t>そもそも論だなあと思いながら聞かせてもらったのですが、</a:t>
            </a:r>
            <a:endParaRPr kumimoji="1" lang="en-US" altLang="ja-JP" dirty="0" smtClean="0"/>
          </a:p>
          <a:p>
            <a:r>
              <a:rPr kumimoji="1" lang="ja-JP" altLang="en-US" dirty="0" smtClean="0"/>
              <a:t>プログラミング教育が小学校に入ってきて、やらなければならないところに、それって意味ないじゃ</a:t>
            </a:r>
            <a:r>
              <a:rPr kumimoji="1" lang="ja-JP" altLang="en-US" dirty="0" err="1" smtClean="0"/>
              <a:t>ん</a:t>
            </a:r>
            <a:r>
              <a:rPr kumimoji="1" lang="ja-JP" altLang="en-US" dirty="0" smtClean="0"/>
              <a:t>では、そこで終わりになってしまいます。</a:t>
            </a:r>
            <a:r>
              <a:rPr kumimoji="1" lang="en-US" altLang="ja-JP" dirty="0" smtClean="0"/>
              <a:t>3</a:t>
            </a:r>
            <a:r>
              <a:rPr kumimoji="1" lang="ja-JP" altLang="en-US" dirty="0" smtClean="0"/>
              <a:t>年生の理科という今までだれも挑戦をしていない領域でのプログラミング教育というとことに一石を投じてくれたことへの感謝と、プログラミング教育がこの単元でどのように子どもたちの学びにつながったのかを協議する場を提供していただいたことがとても重要だと思いました。その協議で、ほんとうに必要ならば導入して、その学校における独自のプログラミング教材となるわけだし、改善すればなんとか導入できるのであればどこをどのように改善すればよいか検討すればよし、箸にも棒にもかからないということであればすっぱりやめればいい。もしも導入可能ならば、それを次ぎ、その担当学年になった先生に引き継いでいくことが大切だと思いました。今日の実践でもそうだと思うのですが、今日の協議で出た内容を検討し、ぜひ来年も実践して更にブラッシュアップを描けてもらえればありがたいなと思います。</a:t>
            </a:r>
            <a:endParaRPr kumimoji="1" lang="en-US" altLang="ja-JP" dirty="0" smtClean="0"/>
          </a:p>
          <a:p>
            <a:r>
              <a:rPr kumimoji="1" lang="ja-JP" altLang="en-US" dirty="0" smtClean="0"/>
              <a:t>話は長く</a:t>
            </a:r>
            <a:r>
              <a:rPr kumimoji="1" lang="ja-JP" altLang="en-US" dirty="0" err="1" smtClean="0"/>
              <a:t>ないましたが</a:t>
            </a:r>
            <a:r>
              <a:rPr kumimoji="1" lang="ja-JP" altLang="en-US" dirty="0" smtClean="0"/>
              <a:t>、今日は、アンプラグド、コンピュータを使わないプログラミングのお話が聞きたいという髙橋先生のご希望でしたので、少しそのあたりを触れてみたいと思います。</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pPr>
              <a:defRPr/>
            </a:pPr>
            <a:fld id="{00DDD5C2-907E-4203-9CE8-2325C1498B2F}" type="slidenum">
              <a:rPr lang="ja-JP" altLang="en-US" smtClean="0"/>
              <a:pPr>
                <a:defRPr/>
              </a:pPr>
              <a:t>1</a:t>
            </a:fld>
            <a:endParaRPr lang="ja-JP" altLang="en-US" dirty="0"/>
          </a:p>
        </p:txBody>
      </p:sp>
    </p:spTree>
    <p:extLst>
      <p:ext uri="{BB962C8B-B14F-4D97-AF65-F5344CB8AC3E}">
        <p14:creationId xmlns:p14="http://schemas.microsoft.com/office/powerpoint/2010/main" val="1451084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宣伝です。今お話ししたことのほか、他校での取り組み、実践事例などが、総合教育センターホームページ上にある、「</a:t>
            </a:r>
            <a:r>
              <a:rPr kumimoji="1" lang="ja-JP" altLang="en-US" dirty="0" err="1" smtClean="0"/>
              <a:t>え</a:t>
            </a:r>
            <a:r>
              <a:rPr kumimoji="1" lang="ja-JP" altLang="en-US" dirty="0" smtClean="0"/>
              <a:t>ひめプログラミング教育ホームページ」でご覧になれます。ぜひご覧ください。●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C5A98B2B-67C2-4DCD-8653-7980666E5455}" type="slidenum">
              <a:rPr lang="ja-JP" altLang="en-US" smtClean="0"/>
              <a:pPr/>
              <a:t>10</a:t>
            </a:fld>
            <a:endParaRPr lang="ja-JP" altLang="en-US" dirty="0"/>
          </a:p>
        </p:txBody>
      </p:sp>
    </p:spTree>
    <p:extLst>
      <p:ext uri="{BB962C8B-B14F-4D97-AF65-F5344CB8AC3E}">
        <p14:creationId xmlns:p14="http://schemas.microsoft.com/office/powerpoint/2010/main" val="2215672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小学校におけるプログラミング教育のねらいの中に、プログラミング的思考を育むことが挙げられています。</a:t>
            </a:r>
            <a:endParaRPr kumimoji="1" lang="en-US" altLang="ja-JP" dirty="0" smtClean="0"/>
          </a:p>
          <a:p>
            <a:r>
              <a:rPr kumimoji="1" lang="ja-JP" altLang="en-US" dirty="0" smtClean="0"/>
              <a:t>皆さんもご存じだと思います。では、改めて、プログラミング的思考とはというところに触れてみたいと思います。</a:t>
            </a:r>
            <a:endParaRPr kumimoji="1" lang="en-US" altLang="ja-JP" dirty="0" smtClean="0"/>
          </a:p>
          <a:p>
            <a:endParaRPr kumimoji="1" lang="en-US" altLang="ja-JP" dirty="0" smtClean="0"/>
          </a:p>
          <a:p>
            <a:r>
              <a:rPr kumimoji="1" lang="ja-JP" altLang="en-US" dirty="0" smtClean="0"/>
              <a:t>小学校で育みたいプログラミング的思考の一つに、順次</a:t>
            </a:r>
            <a:r>
              <a:rPr kumimoji="1" lang="en-US" altLang="ja-JP" dirty="0" smtClean="0"/>
              <a:t>【</a:t>
            </a:r>
            <a:r>
              <a:rPr kumimoji="1" lang="ja-JP" altLang="en-US" dirty="0" smtClean="0"/>
              <a:t>シーケンス）があります。物事を手順としてとらえ、順序よく」処理していくことです。</a:t>
            </a:r>
            <a:endParaRPr kumimoji="1" lang="en-US" altLang="ja-JP" dirty="0" smtClean="0"/>
          </a:p>
          <a:p>
            <a:r>
              <a:rPr kumimoji="1" lang="ja-JP" altLang="en-US" dirty="0" smtClean="0"/>
              <a:t>たとえば、三角形をかく手順がそうですね。</a:t>
            </a:r>
          </a:p>
          <a:p>
            <a:endParaRPr kumimoji="1" lang="ja-JP" altLang="en-US" dirty="0"/>
          </a:p>
        </p:txBody>
      </p:sp>
      <p:sp>
        <p:nvSpPr>
          <p:cNvPr id="4" name="日付プレースホルダー 3"/>
          <p:cNvSpPr>
            <a:spLocks noGrp="1"/>
          </p:cNvSpPr>
          <p:nvPr>
            <p:ph type="dt"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ED3D8B3E-9821-43F6-AFB6-9E2FAB9FB1FD}" type="slidenum">
              <a:rPr lang="ja-JP" altLang="en-US" smtClean="0"/>
              <a:pPr>
                <a:defRPr/>
              </a:pPr>
              <a:t>2</a:t>
            </a:fld>
            <a:endParaRPr lang="en-US" altLang="ja-JP"/>
          </a:p>
        </p:txBody>
      </p:sp>
    </p:spTree>
    <p:extLst>
      <p:ext uri="{BB962C8B-B14F-4D97-AF65-F5344CB8AC3E}">
        <p14:creationId xmlns:p14="http://schemas.microsoft.com/office/powerpoint/2010/main" val="3710105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次に反復</a:t>
            </a:r>
            <a:r>
              <a:rPr kumimoji="1" lang="en-US" altLang="ja-JP" dirty="0" smtClean="0"/>
              <a:t>【</a:t>
            </a:r>
            <a:r>
              <a:rPr kumimoji="1" lang="ja-JP" altLang="en-US" dirty="0" smtClean="0"/>
              <a:t>繰り返し</a:t>
            </a:r>
            <a:r>
              <a:rPr kumimoji="1" lang="en-US" altLang="ja-JP" dirty="0" smtClean="0"/>
              <a:t>】</a:t>
            </a:r>
            <a:r>
              <a:rPr kumimoji="1" lang="ja-JP" altLang="en-US" dirty="0" smtClean="0"/>
              <a:t>目標が達せされるまで、同じ動作を続けること。</a:t>
            </a:r>
            <a:endParaRPr kumimoji="1" lang="en-US" altLang="ja-JP" dirty="0" smtClean="0"/>
          </a:p>
          <a:p>
            <a:r>
              <a:rPr kumimoji="1" lang="ja-JP" altLang="en-US" dirty="0" smtClean="0"/>
              <a:t>たとえば、</a:t>
            </a:r>
            <a:r>
              <a:rPr kumimoji="1" lang="en-US" altLang="ja-JP" dirty="0" smtClean="0"/>
              <a:t>3</a:t>
            </a:r>
            <a:r>
              <a:rPr kumimoji="1" lang="ja-JP" altLang="en-US" dirty="0" smtClean="0"/>
              <a:t>拍子のリズムを動きで表し、</a:t>
            </a:r>
            <a:r>
              <a:rPr kumimoji="1" lang="en-US" altLang="ja-JP" dirty="0" smtClean="0"/>
              <a:t>4</a:t>
            </a:r>
            <a:r>
              <a:rPr kumimoji="1" lang="ja-JP" altLang="en-US" dirty="0" smtClean="0"/>
              <a:t>回繰り返すといったことでしょうか。</a:t>
            </a:r>
          </a:p>
          <a:p>
            <a:endParaRPr kumimoji="1" lang="ja-JP" altLang="en-US" dirty="0"/>
          </a:p>
        </p:txBody>
      </p:sp>
      <p:sp>
        <p:nvSpPr>
          <p:cNvPr id="4" name="日付プレースホルダー 3"/>
          <p:cNvSpPr>
            <a:spLocks noGrp="1"/>
          </p:cNvSpPr>
          <p:nvPr>
            <p:ph type="dt"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ED3D8B3E-9821-43F6-AFB6-9E2FAB9FB1FD}" type="slidenum">
              <a:rPr lang="ja-JP" altLang="en-US" smtClean="0"/>
              <a:pPr>
                <a:defRPr/>
              </a:pPr>
              <a:t>3</a:t>
            </a:fld>
            <a:endParaRPr lang="en-US" altLang="ja-JP"/>
          </a:p>
        </p:txBody>
      </p:sp>
    </p:spTree>
    <p:extLst>
      <p:ext uri="{BB962C8B-B14F-4D97-AF65-F5344CB8AC3E}">
        <p14:creationId xmlns:p14="http://schemas.microsoft.com/office/powerpoint/2010/main" val="3593783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そして、分岐</a:t>
            </a:r>
            <a:r>
              <a:rPr kumimoji="1" lang="en-US" altLang="ja-JP" dirty="0" smtClean="0"/>
              <a:t>【</a:t>
            </a:r>
            <a:r>
              <a:rPr kumimoji="1" lang="ja-JP" altLang="en-US" dirty="0" smtClean="0"/>
              <a:t>場合分け）条件分岐とかいいます。状況によって該当する処理を変えること。</a:t>
            </a:r>
            <a:endParaRPr kumimoji="1" lang="en-US" altLang="ja-JP" dirty="0" smtClean="0"/>
          </a:p>
          <a:p>
            <a:r>
              <a:rPr kumimoji="1" lang="ja-JP" altLang="en-US" dirty="0" smtClean="0"/>
              <a:t>例えば、赤色リトマス紙が青く変化すれば、アルカリ性といったことです。</a:t>
            </a:r>
            <a:endParaRPr kumimoji="1" lang="en-US" altLang="ja-JP" dirty="0" smtClean="0"/>
          </a:p>
          <a:p>
            <a:endParaRPr kumimoji="1" lang="en-US" altLang="ja-JP" dirty="0" smtClean="0"/>
          </a:p>
          <a:p>
            <a:r>
              <a:rPr kumimoji="1" lang="ja-JP" altLang="en-US" dirty="0" smtClean="0"/>
              <a:t>これら、順次、反復、分岐というのは、プログラムの基本要素でもあります。</a:t>
            </a:r>
          </a:p>
          <a:p>
            <a:endParaRPr kumimoji="1" lang="ja-JP" altLang="en-US" dirty="0"/>
          </a:p>
        </p:txBody>
      </p:sp>
      <p:sp>
        <p:nvSpPr>
          <p:cNvPr id="4" name="日付プレースホルダー 3"/>
          <p:cNvSpPr>
            <a:spLocks noGrp="1"/>
          </p:cNvSpPr>
          <p:nvPr>
            <p:ph type="dt"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ED3D8B3E-9821-43F6-AFB6-9E2FAB9FB1FD}" type="slidenum">
              <a:rPr lang="ja-JP" altLang="en-US" smtClean="0"/>
              <a:pPr>
                <a:defRPr/>
              </a:pPr>
              <a:t>4</a:t>
            </a:fld>
            <a:endParaRPr lang="en-US" altLang="ja-JP"/>
          </a:p>
        </p:txBody>
      </p:sp>
    </p:spTree>
    <p:extLst>
      <p:ext uri="{BB962C8B-B14F-4D97-AF65-F5344CB8AC3E}">
        <p14:creationId xmlns:p14="http://schemas.microsoft.com/office/powerpoint/2010/main" val="1536166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そして最後に、修正</a:t>
            </a:r>
            <a:r>
              <a:rPr kumimoji="1" lang="en-US" altLang="ja-JP" dirty="0" smtClean="0"/>
              <a:t>【</a:t>
            </a:r>
            <a:r>
              <a:rPr kumimoji="1" lang="ja-JP" altLang="en-US" dirty="0" smtClean="0"/>
              <a:t>デバッグ</a:t>
            </a:r>
            <a:r>
              <a:rPr kumimoji="1" lang="en-US" altLang="ja-JP" dirty="0" smtClean="0"/>
              <a:t>】</a:t>
            </a:r>
            <a:r>
              <a:rPr kumimoji="1" lang="ja-JP" altLang="en-US" dirty="0" smtClean="0"/>
              <a:t>プログラムを実行し、想定通りの流れになるように修正すること。</a:t>
            </a:r>
            <a:endParaRPr kumimoji="1" lang="en-US" altLang="ja-JP" dirty="0" smtClean="0"/>
          </a:p>
          <a:p>
            <a:endParaRPr kumimoji="1" lang="en-US" altLang="ja-JP" dirty="0" smtClean="0"/>
          </a:p>
          <a:p>
            <a:r>
              <a:rPr kumimoji="1" lang="ja-JP" altLang="en-US" dirty="0" smtClean="0"/>
              <a:t>実はこの修正がとても大切で、うまくいったのは何がよかったのか、うまくいかなければ、どこに原因があり、どのように修正すればうまくいくのかを考えるところに、学びが生まれます。</a:t>
            </a:r>
            <a:endParaRPr kumimoji="1" lang="ja-JP" altLang="en-US" dirty="0"/>
          </a:p>
        </p:txBody>
      </p:sp>
      <p:sp>
        <p:nvSpPr>
          <p:cNvPr id="4" name="日付プレースホルダー 3"/>
          <p:cNvSpPr>
            <a:spLocks noGrp="1"/>
          </p:cNvSpPr>
          <p:nvPr>
            <p:ph type="dt"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ED3D8B3E-9821-43F6-AFB6-9E2FAB9FB1FD}" type="slidenum">
              <a:rPr lang="ja-JP" altLang="en-US" smtClean="0"/>
              <a:pPr>
                <a:defRPr/>
              </a:pPr>
              <a:t>5</a:t>
            </a:fld>
            <a:endParaRPr lang="en-US" altLang="ja-JP"/>
          </a:p>
        </p:txBody>
      </p:sp>
    </p:spTree>
    <p:extLst>
      <p:ext uri="{BB962C8B-B14F-4D97-AF65-F5344CB8AC3E}">
        <p14:creationId xmlns:p14="http://schemas.microsoft.com/office/powerpoint/2010/main" val="1220722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これら、順次、反復、分岐、修正はプログラムを組めば必ず出てくる活動、要素となります。</a:t>
            </a:r>
            <a:endParaRPr kumimoji="1" lang="en-US" altLang="ja-JP" dirty="0" smtClean="0"/>
          </a:p>
          <a:p>
            <a:r>
              <a:rPr kumimoji="1" lang="ja-JP" altLang="en-US" dirty="0" smtClean="0"/>
              <a:t>では、コンピュータでなければ、これらの思考は行われないかというとそうではなく、</a:t>
            </a:r>
            <a:endParaRPr kumimoji="1" lang="en-US" altLang="ja-JP" dirty="0" smtClean="0"/>
          </a:p>
          <a:p>
            <a:r>
              <a:rPr kumimoji="1" lang="ja-JP" altLang="en-US" dirty="0" smtClean="0"/>
              <a:t>ここの例でも出てますが、図形の作図や、理科の実験に中にこういう要素を含む学習があります。</a:t>
            </a:r>
            <a:endParaRPr kumimoji="1" lang="ja-JP" altLang="en-US" dirty="0"/>
          </a:p>
        </p:txBody>
      </p:sp>
      <p:sp>
        <p:nvSpPr>
          <p:cNvPr id="4" name="日付プレースホルダー 3"/>
          <p:cNvSpPr>
            <a:spLocks noGrp="1"/>
          </p:cNvSpPr>
          <p:nvPr>
            <p:ph type="dt"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ED3D8B3E-9821-43F6-AFB6-9E2FAB9FB1FD}" type="slidenum">
              <a:rPr lang="ja-JP" altLang="en-US" smtClean="0"/>
              <a:pPr>
                <a:defRPr/>
              </a:pPr>
              <a:t>6</a:t>
            </a:fld>
            <a:endParaRPr lang="en-US" altLang="ja-JP"/>
          </a:p>
        </p:txBody>
      </p:sp>
    </p:spTree>
    <p:extLst>
      <p:ext uri="{BB962C8B-B14F-4D97-AF65-F5344CB8AC3E}">
        <p14:creationId xmlns:p14="http://schemas.microsoft.com/office/powerpoint/2010/main" val="3112368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つまり、「コンピュータを用いない」でも、プログラミング的思考の視点に立って、学習を進めることができるということです。プラグ、電源を入れることをアンしない、ということで、アンプラグドコンピューティング、ようやっと今日のキーワードが出てきました。●</a:t>
            </a:r>
          </a:p>
          <a:p>
            <a:endParaRPr kumimoji="1" lang="ja-JP" altLang="en-US" dirty="0"/>
          </a:p>
        </p:txBody>
      </p:sp>
      <p:sp>
        <p:nvSpPr>
          <p:cNvPr id="4" name="日付プレースホルダー 3"/>
          <p:cNvSpPr>
            <a:spLocks noGrp="1"/>
          </p:cNvSpPr>
          <p:nvPr>
            <p:ph type="dt"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ED3D8B3E-9821-43F6-AFB6-9E2FAB9FB1FD}" type="slidenum">
              <a:rPr lang="ja-JP" altLang="en-US" smtClean="0"/>
              <a:pPr>
                <a:defRPr/>
              </a:pPr>
              <a:t>7</a:t>
            </a:fld>
            <a:endParaRPr lang="en-US" altLang="ja-JP"/>
          </a:p>
        </p:txBody>
      </p:sp>
    </p:spTree>
    <p:extLst>
      <p:ext uri="{BB962C8B-B14F-4D97-AF65-F5344CB8AC3E}">
        <p14:creationId xmlns:p14="http://schemas.microsoft.com/office/powerpoint/2010/main" val="2331400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アンプラグドコンピューティング」によるプログラミング教育では、教材・教具の工夫がどうしても必要です。具体物やカードなどの教具を用いて、実際に手や体を動かし、友だちと話し合いながら問題解決の手順を、筋道を立てて考えていくという体験をさせるのです。これにより、ものごとを筋道立てて考えていくような論理性や、的確な表現で確実に他に考えを伝える力を養うのです。これがそのままプログラミング教育につながります。●</a:t>
            </a:r>
            <a:endParaRPr kumimoji="1" lang="en-US" altLang="ja-JP" dirty="0" smtClean="0"/>
          </a:p>
          <a:p>
            <a:r>
              <a:rPr kumimoji="1" lang="ja-JP" altLang="en-US" dirty="0" smtClean="0"/>
              <a:t>では、今日は一つ教具を持ってきていますので、実際に勉強してみましょう。</a:t>
            </a:r>
            <a:endParaRPr kumimoji="1" lang="ja-JP" altLang="en-US" dirty="0"/>
          </a:p>
        </p:txBody>
      </p:sp>
      <p:sp>
        <p:nvSpPr>
          <p:cNvPr id="4" name="日付プレースホルダー 3"/>
          <p:cNvSpPr>
            <a:spLocks noGrp="1"/>
          </p:cNvSpPr>
          <p:nvPr>
            <p:ph type="dt" idx="10"/>
          </p:nvPr>
        </p:nvSpPr>
        <p:spPr/>
        <p:txBody>
          <a:bodyPr/>
          <a:lstStyle/>
          <a:p>
            <a:pPr>
              <a:defRPr/>
            </a:pPr>
            <a:endParaRPr lang="en-US" altLang="ja-JP"/>
          </a:p>
        </p:txBody>
      </p:sp>
      <p:sp>
        <p:nvSpPr>
          <p:cNvPr id="5" name="スライド番号プレースホルダー 4"/>
          <p:cNvSpPr>
            <a:spLocks noGrp="1"/>
          </p:cNvSpPr>
          <p:nvPr>
            <p:ph type="sldNum" sz="quarter" idx="11"/>
          </p:nvPr>
        </p:nvSpPr>
        <p:spPr/>
        <p:txBody>
          <a:bodyPr/>
          <a:lstStyle/>
          <a:p>
            <a:pPr>
              <a:defRPr/>
            </a:pPr>
            <a:fld id="{ED3D8B3E-9821-43F6-AFB6-9E2FAB9FB1FD}" type="slidenum">
              <a:rPr lang="ja-JP" altLang="en-US" smtClean="0"/>
              <a:pPr>
                <a:defRPr/>
              </a:pPr>
              <a:t>8</a:t>
            </a:fld>
            <a:endParaRPr lang="en-US" altLang="ja-JP"/>
          </a:p>
        </p:txBody>
      </p:sp>
    </p:spTree>
    <p:extLst>
      <p:ext uri="{BB962C8B-B14F-4D97-AF65-F5344CB8AC3E}">
        <p14:creationId xmlns:p14="http://schemas.microsoft.com/office/powerpoint/2010/main" val="1853187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プログラミング教育を進めるに当たって、教材が必要です。これは、教材のタイプによるメリットデメリットをまとめたものです。児童生徒の発達段階、学習の内容や予算に合わせて、用意できるものから試してみましょう。本日は「低学年の、」ということですが、パソコンを使うのは無理では？とお思いになるでしょう。そこで、「アンプラグド・コンピューティング」という方法が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BDDC80DE-D126-4A53-B841-5770E0D69C95}" type="slidenum">
              <a:rPr kumimoji="1" lang="ja-JP" altLang="en-US" smtClean="0"/>
              <a:t>9</a:t>
            </a:fld>
            <a:endParaRPr kumimoji="1" lang="ja-JP" altLang="en-US"/>
          </a:p>
        </p:txBody>
      </p:sp>
    </p:spTree>
    <p:extLst>
      <p:ext uri="{BB962C8B-B14F-4D97-AF65-F5344CB8AC3E}">
        <p14:creationId xmlns:p14="http://schemas.microsoft.com/office/powerpoint/2010/main" val="3946043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fld id="{F1CA3A4A-3774-4EC4-A924-AA4A96C55DB0}" type="datetime1">
              <a:rPr lang="ja-JP" altLang="en-US" smtClean="0"/>
              <a:t>2020/11/25</a:t>
            </a:fld>
            <a:endParaRPr lang="ja-JP" altLang="en-US"/>
          </a:p>
        </p:txBody>
      </p:sp>
      <p:sp>
        <p:nvSpPr>
          <p:cNvPr id="5" name="フッター プレースホルダ 4"/>
          <p:cNvSpPr>
            <a:spLocks noGrp="1"/>
          </p:cNvSpPr>
          <p:nvPr>
            <p:ph type="ftr" sz="quarter" idx="11"/>
          </p:nvPr>
        </p:nvSpPr>
        <p:spPr/>
        <p:txBody>
          <a:bodyPr/>
          <a:lstStyle/>
          <a:p>
            <a:pPr>
              <a:defRPr/>
            </a:pPr>
            <a:endParaRPr lang="ja-JP" altLang="en-US"/>
          </a:p>
        </p:txBody>
      </p:sp>
      <p:sp>
        <p:nvSpPr>
          <p:cNvPr id="6" name="スライド番号プレースホルダ 5"/>
          <p:cNvSpPr>
            <a:spLocks noGrp="1"/>
          </p:cNvSpPr>
          <p:nvPr>
            <p:ph type="sldNum" sz="quarter" idx="12"/>
          </p:nvPr>
        </p:nvSpPr>
        <p:spPr/>
        <p:txBody>
          <a:bodyPr/>
          <a:lstStyle/>
          <a:p>
            <a:pPr>
              <a:defRPr/>
            </a:pPr>
            <a:fld id="{89DD00F3-C1D0-4CFD-AD82-17B15B9E1B10}"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fld id="{C94576FA-02DF-4B85-A294-207A310941D4}" type="datetime1">
              <a:rPr lang="ja-JP" altLang="en-US" smtClean="0"/>
              <a:t>2020/11/25</a:t>
            </a:fld>
            <a:endParaRPr lang="ja-JP" altLang="en-US"/>
          </a:p>
        </p:txBody>
      </p:sp>
      <p:sp>
        <p:nvSpPr>
          <p:cNvPr id="5" name="フッター プレースホルダ 4"/>
          <p:cNvSpPr>
            <a:spLocks noGrp="1"/>
          </p:cNvSpPr>
          <p:nvPr>
            <p:ph type="ftr" sz="quarter" idx="11"/>
          </p:nvPr>
        </p:nvSpPr>
        <p:spPr/>
        <p:txBody>
          <a:bodyPr/>
          <a:lstStyle/>
          <a:p>
            <a:pPr>
              <a:defRPr/>
            </a:pPr>
            <a:endParaRPr lang="ja-JP" altLang="en-US"/>
          </a:p>
        </p:txBody>
      </p:sp>
      <p:sp>
        <p:nvSpPr>
          <p:cNvPr id="6" name="スライド番号プレースホルダ 5"/>
          <p:cNvSpPr>
            <a:spLocks noGrp="1"/>
          </p:cNvSpPr>
          <p:nvPr>
            <p:ph type="sldNum" sz="quarter" idx="12"/>
          </p:nvPr>
        </p:nvSpPr>
        <p:spPr/>
        <p:txBody>
          <a:bodyPr/>
          <a:lstStyle/>
          <a:p>
            <a:pPr>
              <a:defRPr/>
            </a:pPr>
            <a:fld id="{F83C7936-19E7-4A7D-881B-8BBAD45F2698}"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fld id="{16D63CBB-D320-42FA-A395-F00F4246BD5C}" type="datetime1">
              <a:rPr lang="ja-JP" altLang="en-US" smtClean="0"/>
              <a:t>2020/11/25</a:t>
            </a:fld>
            <a:endParaRPr lang="ja-JP" altLang="en-US"/>
          </a:p>
        </p:txBody>
      </p:sp>
      <p:sp>
        <p:nvSpPr>
          <p:cNvPr id="5" name="フッター プレースホルダ 4"/>
          <p:cNvSpPr>
            <a:spLocks noGrp="1"/>
          </p:cNvSpPr>
          <p:nvPr>
            <p:ph type="ftr" sz="quarter" idx="11"/>
          </p:nvPr>
        </p:nvSpPr>
        <p:spPr/>
        <p:txBody>
          <a:bodyPr/>
          <a:lstStyle/>
          <a:p>
            <a:pPr>
              <a:defRPr/>
            </a:pPr>
            <a:endParaRPr lang="ja-JP" altLang="en-US"/>
          </a:p>
        </p:txBody>
      </p:sp>
      <p:sp>
        <p:nvSpPr>
          <p:cNvPr id="6" name="スライド番号プレースホルダ 5"/>
          <p:cNvSpPr>
            <a:spLocks noGrp="1"/>
          </p:cNvSpPr>
          <p:nvPr>
            <p:ph type="sldNum" sz="quarter" idx="12"/>
          </p:nvPr>
        </p:nvSpPr>
        <p:spPr/>
        <p:txBody>
          <a:bodyPr/>
          <a:lstStyle/>
          <a:p>
            <a:pPr>
              <a:defRPr/>
            </a:pPr>
            <a:fld id="{37C3F52D-5D6C-4DC2-89D5-36BA897F9729}"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fld id="{25D4CD93-83A1-42BA-8F27-AAC4A1F628BC}" type="datetime1">
              <a:rPr lang="ja-JP" altLang="en-US" smtClean="0"/>
              <a:t>2020/11/25</a:t>
            </a:fld>
            <a:endParaRPr lang="ja-JP" altLang="en-US"/>
          </a:p>
        </p:txBody>
      </p:sp>
      <p:sp>
        <p:nvSpPr>
          <p:cNvPr id="5" name="フッター プレースホルダ 4"/>
          <p:cNvSpPr>
            <a:spLocks noGrp="1"/>
          </p:cNvSpPr>
          <p:nvPr>
            <p:ph type="ftr" sz="quarter" idx="11"/>
          </p:nvPr>
        </p:nvSpPr>
        <p:spPr/>
        <p:txBody>
          <a:bodyPr/>
          <a:lstStyle/>
          <a:p>
            <a:pPr>
              <a:defRPr/>
            </a:pPr>
            <a:endParaRPr lang="ja-JP" altLang="en-US"/>
          </a:p>
        </p:txBody>
      </p:sp>
      <p:sp>
        <p:nvSpPr>
          <p:cNvPr id="6" name="スライド番号プレースホルダ 5"/>
          <p:cNvSpPr>
            <a:spLocks noGrp="1"/>
          </p:cNvSpPr>
          <p:nvPr>
            <p:ph type="sldNum" sz="quarter" idx="12"/>
          </p:nvPr>
        </p:nvSpPr>
        <p:spPr/>
        <p:txBody>
          <a:bodyPr/>
          <a:lstStyle/>
          <a:p>
            <a:pPr>
              <a:defRPr/>
            </a:pPr>
            <a:fld id="{332AC99D-B983-4CAD-9ECE-B008A1D83695}"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fld id="{3B05BE55-2E79-4338-AED7-40B17201D90B}" type="datetime1">
              <a:rPr lang="ja-JP" altLang="en-US" smtClean="0"/>
              <a:t>2020/11/25</a:t>
            </a:fld>
            <a:endParaRPr lang="ja-JP" altLang="en-US"/>
          </a:p>
        </p:txBody>
      </p:sp>
      <p:sp>
        <p:nvSpPr>
          <p:cNvPr id="5" name="フッター プレースホルダ 4"/>
          <p:cNvSpPr>
            <a:spLocks noGrp="1"/>
          </p:cNvSpPr>
          <p:nvPr>
            <p:ph type="ftr" sz="quarter" idx="11"/>
          </p:nvPr>
        </p:nvSpPr>
        <p:spPr/>
        <p:txBody>
          <a:bodyPr/>
          <a:lstStyle/>
          <a:p>
            <a:pPr>
              <a:defRPr/>
            </a:pPr>
            <a:endParaRPr lang="ja-JP" altLang="en-US"/>
          </a:p>
        </p:txBody>
      </p:sp>
      <p:sp>
        <p:nvSpPr>
          <p:cNvPr id="6" name="スライド番号プレースホルダ 5"/>
          <p:cNvSpPr>
            <a:spLocks noGrp="1"/>
          </p:cNvSpPr>
          <p:nvPr>
            <p:ph type="sldNum" sz="quarter" idx="12"/>
          </p:nvPr>
        </p:nvSpPr>
        <p:spPr/>
        <p:txBody>
          <a:bodyPr/>
          <a:lstStyle/>
          <a:p>
            <a:pPr>
              <a:defRPr/>
            </a:pPr>
            <a:fld id="{AE439577-645E-4A13-89E5-942CFA02F5A8}"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fld id="{FE354E6D-35A1-477C-BDE2-D75161ECBFF8}" type="datetime1">
              <a:rPr lang="ja-JP" altLang="en-US" smtClean="0"/>
              <a:t>2020/11/25</a:t>
            </a:fld>
            <a:endParaRPr lang="ja-JP" altLang="en-US"/>
          </a:p>
        </p:txBody>
      </p:sp>
      <p:sp>
        <p:nvSpPr>
          <p:cNvPr id="6" name="フッター プレースホルダ 5"/>
          <p:cNvSpPr>
            <a:spLocks noGrp="1"/>
          </p:cNvSpPr>
          <p:nvPr>
            <p:ph type="ftr" sz="quarter" idx="11"/>
          </p:nvPr>
        </p:nvSpPr>
        <p:spPr/>
        <p:txBody>
          <a:bodyPr/>
          <a:lstStyle/>
          <a:p>
            <a:pPr>
              <a:defRPr/>
            </a:pPr>
            <a:endParaRPr lang="ja-JP" altLang="en-US"/>
          </a:p>
        </p:txBody>
      </p:sp>
      <p:sp>
        <p:nvSpPr>
          <p:cNvPr id="7" name="スライド番号プレースホルダ 6"/>
          <p:cNvSpPr>
            <a:spLocks noGrp="1"/>
          </p:cNvSpPr>
          <p:nvPr>
            <p:ph type="sldNum" sz="quarter" idx="12"/>
          </p:nvPr>
        </p:nvSpPr>
        <p:spPr/>
        <p:txBody>
          <a:bodyPr/>
          <a:lstStyle/>
          <a:p>
            <a:pPr>
              <a:defRPr/>
            </a:pPr>
            <a:fld id="{95E05EC6-D696-42FB-A4A7-49994F527CAA}"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fld id="{C1D826FA-49B1-42EC-96E8-F2D77E917821}" type="datetime1">
              <a:rPr lang="ja-JP" altLang="en-US" smtClean="0"/>
              <a:t>2020/11/25</a:t>
            </a:fld>
            <a:endParaRPr lang="ja-JP" altLang="en-US"/>
          </a:p>
        </p:txBody>
      </p:sp>
      <p:sp>
        <p:nvSpPr>
          <p:cNvPr id="8" name="フッター プレースホルダ 7"/>
          <p:cNvSpPr>
            <a:spLocks noGrp="1"/>
          </p:cNvSpPr>
          <p:nvPr>
            <p:ph type="ftr" sz="quarter" idx="11"/>
          </p:nvPr>
        </p:nvSpPr>
        <p:spPr/>
        <p:txBody>
          <a:bodyPr/>
          <a:lstStyle/>
          <a:p>
            <a:pPr>
              <a:defRPr/>
            </a:pPr>
            <a:endParaRPr lang="ja-JP" altLang="en-US"/>
          </a:p>
        </p:txBody>
      </p:sp>
      <p:sp>
        <p:nvSpPr>
          <p:cNvPr id="9" name="スライド番号プレースホルダ 8"/>
          <p:cNvSpPr>
            <a:spLocks noGrp="1"/>
          </p:cNvSpPr>
          <p:nvPr>
            <p:ph type="sldNum" sz="quarter" idx="12"/>
          </p:nvPr>
        </p:nvSpPr>
        <p:spPr/>
        <p:txBody>
          <a:bodyPr/>
          <a:lstStyle/>
          <a:p>
            <a:pPr>
              <a:defRPr/>
            </a:pPr>
            <a:fld id="{2BA250A2-6ECE-4511-8427-C9CA08822FA3}"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fld id="{2574A734-F414-4CF4-9C25-E5B50AF9D60C}" type="datetime1">
              <a:rPr lang="ja-JP" altLang="en-US" smtClean="0"/>
              <a:t>2020/11/25</a:t>
            </a:fld>
            <a:endParaRPr lang="ja-JP" altLang="en-US"/>
          </a:p>
        </p:txBody>
      </p:sp>
      <p:sp>
        <p:nvSpPr>
          <p:cNvPr id="4" name="フッター プレースホルダ 3"/>
          <p:cNvSpPr>
            <a:spLocks noGrp="1"/>
          </p:cNvSpPr>
          <p:nvPr>
            <p:ph type="ftr" sz="quarter" idx="11"/>
          </p:nvPr>
        </p:nvSpPr>
        <p:spPr/>
        <p:txBody>
          <a:bodyPr/>
          <a:lstStyle/>
          <a:p>
            <a:pPr>
              <a:defRPr/>
            </a:pPr>
            <a:endParaRPr lang="ja-JP" altLang="en-US"/>
          </a:p>
        </p:txBody>
      </p:sp>
      <p:sp>
        <p:nvSpPr>
          <p:cNvPr id="5" name="スライド番号プレースホルダ 4"/>
          <p:cNvSpPr>
            <a:spLocks noGrp="1"/>
          </p:cNvSpPr>
          <p:nvPr>
            <p:ph type="sldNum" sz="quarter" idx="12"/>
          </p:nvPr>
        </p:nvSpPr>
        <p:spPr/>
        <p:txBody>
          <a:bodyPr/>
          <a:lstStyle/>
          <a:p>
            <a:pPr>
              <a:defRPr/>
            </a:pPr>
            <a:fld id="{EA6AB241-615B-4C3B-A88E-CD3072547F9F}"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FEC657A9-7B44-4408-8530-B5426952A150}" type="datetime1">
              <a:rPr lang="ja-JP" altLang="en-US" smtClean="0"/>
              <a:t>2020/11/25</a:t>
            </a:fld>
            <a:endParaRPr lang="ja-JP" altLang="en-US"/>
          </a:p>
        </p:txBody>
      </p:sp>
      <p:sp>
        <p:nvSpPr>
          <p:cNvPr id="3" name="フッター プレースホルダ 2"/>
          <p:cNvSpPr>
            <a:spLocks noGrp="1"/>
          </p:cNvSpPr>
          <p:nvPr>
            <p:ph type="ftr" sz="quarter" idx="11"/>
          </p:nvPr>
        </p:nvSpPr>
        <p:spPr/>
        <p:txBody>
          <a:bodyPr/>
          <a:lstStyle/>
          <a:p>
            <a:pPr>
              <a:defRPr/>
            </a:pPr>
            <a:endParaRPr lang="ja-JP" altLang="en-US"/>
          </a:p>
        </p:txBody>
      </p:sp>
      <p:sp>
        <p:nvSpPr>
          <p:cNvPr id="4" name="スライド番号プレースホルダ 3"/>
          <p:cNvSpPr>
            <a:spLocks noGrp="1"/>
          </p:cNvSpPr>
          <p:nvPr>
            <p:ph type="sldNum" sz="quarter" idx="12"/>
          </p:nvPr>
        </p:nvSpPr>
        <p:spPr/>
        <p:txBody>
          <a:bodyPr/>
          <a:lstStyle/>
          <a:p>
            <a:pPr>
              <a:defRPr/>
            </a:pPr>
            <a:fld id="{23EC4AF8-3577-46BA-9879-2CC106785462}"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fld id="{23135524-BCA3-47B9-85D9-BCA86105DCD9}" type="datetime1">
              <a:rPr lang="ja-JP" altLang="en-US" smtClean="0"/>
              <a:t>2020/11/25</a:t>
            </a:fld>
            <a:endParaRPr lang="ja-JP" altLang="en-US"/>
          </a:p>
        </p:txBody>
      </p:sp>
      <p:sp>
        <p:nvSpPr>
          <p:cNvPr id="6" name="フッター プレースホルダ 5"/>
          <p:cNvSpPr>
            <a:spLocks noGrp="1"/>
          </p:cNvSpPr>
          <p:nvPr>
            <p:ph type="ftr" sz="quarter" idx="11"/>
          </p:nvPr>
        </p:nvSpPr>
        <p:spPr/>
        <p:txBody>
          <a:bodyPr/>
          <a:lstStyle/>
          <a:p>
            <a:pPr>
              <a:defRPr/>
            </a:pPr>
            <a:endParaRPr lang="ja-JP" altLang="en-US"/>
          </a:p>
        </p:txBody>
      </p:sp>
      <p:sp>
        <p:nvSpPr>
          <p:cNvPr id="7" name="スライド番号プレースホルダ 6"/>
          <p:cNvSpPr>
            <a:spLocks noGrp="1"/>
          </p:cNvSpPr>
          <p:nvPr>
            <p:ph type="sldNum" sz="quarter" idx="12"/>
          </p:nvPr>
        </p:nvSpPr>
        <p:spPr/>
        <p:txBody>
          <a:bodyPr/>
          <a:lstStyle/>
          <a:p>
            <a:pPr>
              <a:defRPr/>
            </a:pPr>
            <a:fld id="{39848475-05CD-4C94-8AE2-E1E3838212A2}"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fld id="{05F41562-55E4-4C14-8E52-55506A3904FC}" type="datetime1">
              <a:rPr lang="ja-JP" altLang="en-US" smtClean="0"/>
              <a:t>2020/11/25</a:t>
            </a:fld>
            <a:endParaRPr lang="ja-JP" altLang="en-US"/>
          </a:p>
        </p:txBody>
      </p:sp>
      <p:sp>
        <p:nvSpPr>
          <p:cNvPr id="6" name="フッター プレースホルダ 5"/>
          <p:cNvSpPr>
            <a:spLocks noGrp="1"/>
          </p:cNvSpPr>
          <p:nvPr>
            <p:ph type="ftr" sz="quarter" idx="11"/>
          </p:nvPr>
        </p:nvSpPr>
        <p:spPr/>
        <p:txBody>
          <a:bodyPr/>
          <a:lstStyle/>
          <a:p>
            <a:pPr>
              <a:defRPr/>
            </a:pPr>
            <a:endParaRPr lang="ja-JP" altLang="en-US"/>
          </a:p>
        </p:txBody>
      </p:sp>
      <p:sp>
        <p:nvSpPr>
          <p:cNvPr id="7" name="スライド番号プレースホルダ 6"/>
          <p:cNvSpPr>
            <a:spLocks noGrp="1"/>
          </p:cNvSpPr>
          <p:nvPr>
            <p:ph type="sldNum" sz="quarter" idx="12"/>
          </p:nvPr>
        </p:nvSpPr>
        <p:spPr/>
        <p:txBody>
          <a:bodyPr/>
          <a:lstStyle/>
          <a:p>
            <a:pPr>
              <a:defRPr/>
            </a:pPr>
            <a:fld id="{91EE83E5-6662-4C49-B4B9-5624A0874948}" type="slidenum">
              <a:rPr lang="ja-JP" altLang="en-US" smtClean="0"/>
              <a:pPr>
                <a:defRPr/>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BA4ED0D-C89A-48CE-B2BD-2F2186A5B758}" type="datetime1">
              <a:rPr lang="ja-JP" altLang="en-US" smtClean="0"/>
              <a:t>2020/11/25</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9D41E45-812A-4ACD-9589-8765B8C450D0}" type="slidenum">
              <a:rPr lang="ja-JP" altLang="en-US" smtClean="0"/>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programming-edu.esnet.ed.j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microsoft.com/office/2007/relationships/hdphoto" Target="../media/hdphoto1.wdp"/><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6.jpe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programming-edu.esnet.ed.jp/"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サブタイトル 2"/>
          <p:cNvSpPr txBox="1">
            <a:spLocks/>
          </p:cNvSpPr>
          <p:nvPr/>
        </p:nvSpPr>
        <p:spPr bwMode="auto">
          <a:xfrm>
            <a:off x="4588698" y="5094675"/>
            <a:ext cx="4248472" cy="1273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 typeface="Arial" charset="0"/>
              <a:buNone/>
              <a:tabLst/>
              <a:defRPr/>
            </a:pPr>
            <a:r>
              <a:rPr kumimoji="1" lang="ja-JP" altLang="en-US" sz="2800" i="0" u="none" strike="noStrike" kern="12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rPr>
              <a:t>愛媛県総合教育センター　　　</a:t>
            </a:r>
            <a:endParaRPr kumimoji="1" lang="en-US" altLang="ja-JP" sz="2800" i="0" u="none" strike="noStrike" kern="12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endParaRPr>
          </a:p>
          <a:p>
            <a:pPr marL="0" marR="0" lvl="0" indent="0" defTabSz="914400" rtl="0" eaLnBrk="1" fontAlgn="base" latinLnBrk="0" hangingPunct="1">
              <a:lnSpc>
                <a:spcPct val="100000"/>
              </a:lnSpc>
              <a:spcBef>
                <a:spcPct val="20000"/>
              </a:spcBef>
              <a:spcAft>
                <a:spcPct val="0"/>
              </a:spcAft>
              <a:buClrTx/>
              <a:buSzTx/>
              <a:buFont typeface="Arial" charset="0"/>
              <a:buNone/>
              <a:tabLst/>
              <a:defRPr/>
            </a:pPr>
            <a:r>
              <a:rPr kumimoji="1" lang="ja-JP" altLang="en-US" sz="2800" i="0" u="none" strike="noStrike" kern="12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rPr>
              <a:t>　情報教育室  </a:t>
            </a:r>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  </a:t>
            </a:r>
            <a:endParaRPr kumimoji="1" lang="en-US" altLang="ja-JP" sz="2800" i="0" u="none" strike="noStrike" kern="12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endParaRPr>
          </a:p>
          <a:p>
            <a:pPr marL="0" marR="0" lvl="0" indent="0"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2800" i="0" u="none" strike="noStrike" kern="12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rPr>
              <a:t>                                            </a:t>
            </a:r>
          </a:p>
        </p:txBody>
      </p:sp>
      <p:sp>
        <p:nvSpPr>
          <p:cNvPr id="7" name="タイトル 1"/>
          <p:cNvSpPr txBox="1">
            <a:spLocks/>
          </p:cNvSpPr>
          <p:nvPr/>
        </p:nvSpPr>
        <p:spPr bwMode="auto">
          <a:xfrm>
            <a:off x="421527" y="1379738"/>
            <a:ext cx="8415643" cy="192538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1" lang="ja-JP" altLang="en-US" sz="5400" b="0" i="0" u="none" strike="noStrike" kern="1200" cap="none" spc="0" normalizeH="0" baseline="0" noProof="0" dirty="0" smtClean="0">
                <a:ln>
                  <a:noFill/>
                </a:ln>
                <a:solidFill>
                  <a:schemeClr val="tx1"/>
                </a:solidFill>
                <a:effectLst/>
                <a:uLnTx/>
                <a:uFillTx/>
                <a:latin typeface="+mj-lt"/>
                <a:ea typeface="+mj-ea"/>
                <a:cs typeface="+mj-cs"/>
              </a:rPr>
              <a:t>小学校における</a:t>
            </a:r>
            <a:endParaRPr kumimoji="1" lang="en-US" altLang="ja-JP" sz="5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1" fontAlgn="base" latinLnBrk="0" hangingPunct="1">
              <a:lnSpc>
                <a:spcPct val="100000"/>
              </a:lnSpc>
              <a:spcBef>
                <a:spcPct val="0"/>
              </a:spcBef>
              <a:spcAft>
                <a:spcPct val="0"/>
              </a:spcAft>
              <a:buClrTx/>
              <a:buSzTx/>
              <a:buFontTx/>
              <a:buNone/>
              <a:tabLst/>
              <a:defRPr/>
            </a:pPr>
            <a:r>
              <a:rPr kumimoji="1" lang="ja-JP" altLang="en-US" sz="5400" b="0" i="0" u="none" strike="noStrike" kern="1200" cap="none" spc="0" normalizeH="0" baseline="0" noProof="0" dirty="0" smtClean="0">
                <a:ln>
                  <a:noFill/>
                </a:ln>
                <a:solidFill>
                  <a:schemeClr val="tx1"/>
                </a:solidFill>
                <a:effectLst/>
                <a:uLnTx/>
                <a:uFillTx/>
                <a:latin typeface="+mj-lt"/>
                <a:ea typeface="+mj-ea"/>
                <a:cs typeface="+mj-cs"/>
              </a:rPr>
              <a:t>              プログラミング教育</a:t>
            </a:r>
            <a:endParaRPr kumimoji="1" lang="en-US" altLang="ja-JP" sz="5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テキスト ボックス 7"/>
          <p:cNvSpPr txBox="1"/>
          <p:nvPr/>
        </p:nvSpPr>
        <p:spPr>
          <a:xfrm>
            <a:off x="422195" y="548680"/>
            <a:ext cx="6670085" cy="584775"/>
          </a:xfrm>
          <a:prstGeom prst="rect">
            <a:avLst/>
          </a:prstGeom>
          <a:noFill/>
        </p:spPr>
        <p:txBody>
          <a:bodyPr wrap="square" rtlCol="0">
            <a:spAutoFit/>
          </a:bodyPr>
          <a:lstStyle/>
          <a:p>
            <a:r>
              <a:rPr lang="ja-JP" altLang="en-US" sz="3200" dirty="0" smtClean="0">
                <a:latin typeface="ＭＳ ゴシック" panose="020B0609070205080204" pitchFamily="49" charset="-128"/>
                <a:ea typeface="ＭＳ ゴシック" panose="020B0609070205080204" pitchFamily="49" charset="-128"/>
              </a:rPr>
              <a:t>出前講座 西条市立田野小学校</a:t>
            </a: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755" y="3537120"/>
            <a:ext cx="3567793" cy="2831099"/>
          </a:xfrm>
          <a:prstGeom prst="rect">
            <a:avLst/>
          </a:prstGeom>
        </p:spPr>
      </p:pic>
    </p:spTree>
    <p:extLst>
      <p:ext uri="{BB962C8B-B14F-4D97-AF65-F5344CB8AC3E}">
        <p14:creationId xmlns:p14="http://schemas.microsoft.com/office/powerpoint/2010/main" val="3706116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えひめプログラミング教育ＨＰ</a:t>
            </a:r>
            <a:endParaRPr kumimoji="1" lang="ja-JP" altLang="en-US" dirty="0"/>
          </a:p>
        </p:txBody>
      </p:sp>
      <p:pic>
        <p:nvPicPr>
          <p:cNvPr id="6" name="コンテンツ プレースホルダー 5"/>
          <p:cNvPicPr>
            <a:picLocks noGrp="1" noChangeAspect="1"/>
          </p:cNvPicPr>
          <p:nvPr>
            <p:ph idx="1"/>
          </p:nvPr>
        </p:nvPicPr>
        <p:blipFill>
          <a:blip r:embed="rId3"/>
          <a:stretch>
            <a:fillRect/>
          </a:stretch>
        </p:blipFill>
        <p:spPr>
          <a:xfrm>
            <a:off x="1156423" y="1417638"/>
            <a:ext cx="6831154" cy="5205559"/>
          </a:xfrm>
          <a:prstGeom prst="rect">
            <a:avLst/>
          </a:prstGeom>
          <a:ln>
            <a:solidFill>
              <a:schemeClr val="tx1"/>
            </a:solidFill>
          </a:ln>
        </p:spPr>
      </p:pic>
      <p:sp>
        <p:nvSpPr>
          <p:cNvPr id="4" name="角丸四角形 3"/>
          <p:cNvSpPr/>
          <p:nvPr/>
        </p:nvSpPr>
        <p:spPr>
          <a:xfrm>
            <a:off x="457200" y="404664"/>
            <a:ext cx="8229600" cy="864096"/>
          </a:xfrm>
          <a:prstGeom prst="round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932040" y="6223105"/>
            <a:ext cx="3954929" cy="369332"/>
          </a:xfrm>
          <a:prstGeom prst="rect">
            <a:avLst/>
          </a:prstGeom>
          <a:solidFill>
            <a:srgbClr val="FFFF00"/>
          </a:solidFill>
        </p:spPr>
        <p:txBody>
          <a:bodyPr wrap="none" rtlCol="0">
            <a:spAutoFit/>
          </a:bodyPr>
          <a:lstStyle/>
          <a:p>
            <a:r>
              <a:rPr lang="en-US" altLang="ja-JP" dirty="0">
                <a:hlinkClick r:id="rId4"/>
              </a:rPr>
              <a:t>https://programming-edu.esnet.ed.jp/</a:t>
            </a:r>
            <a:endParaRPr kumimoji="1" lang="ja-JP" altLang="en-US" dirty="0"/>
          </a:p>
        </p:txBody>
      </p:sp>
    </p:spTree>
    <p:extLst>
      <p:ext uri="{BB962C8B-B14F-4D97-AF65-F5344CB8AC3E}">
        <p14:creationId xmlns:p14="http://schemas.microsoft.com/office/powerpoint/2010/main" val="2972700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229600" cy="922114"/>
          </a:xfrm>
          <a:prstGeom prst="rect">
            <a:avLst/>
          </a:prstGeom>
          <a:solidFill>
            <a:srgbClr val="CCFFFF"/>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smtClean="0"/>
              <a:t>小学校で育みたい「プログラミング的思考」</a:t>
            </a:r>
            <a:endParaRPr lang="ja-JP" altLang="en-US" sz="3200" b="1" dirty="0"/>
          </a:p>
        </p:txBody>
      </p:sp>
      <p:sp>
        <p:nvSpPr>
          <p:cNvPr id="3" name="角丸四角形 2"/>
          <p:cNvSpPr/>
          <p:nvPr/>
        </p:nvSpPr>
        <p:spPr>
          <a:xfrm>
            <a:off x="474103" y="1772817"/>
            <a:ext cx="1289585"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順次</a:t>
            </a:r>
            <a:endParaRPr kumimoji="1" lang="ja-JP" altLang="en-US" sz="3200" dirty="0"/>
          </a:p>
        </p:txBody>
      </p:sp>
      <p:sp>
        <p:nvSpPr>
          <p:cNvPr id="4" name="テキスト ボックス 3"/>
          <p:cNvSpPr txBox="1"/>
          <p:nvPr/>
        </p:nvSpPr>
        <p:spPr>
          <a:xfrm>
            <a:off x="1907704" y="1804465"/>
            <a:ext cx="2520280" cy="584775"/>
          </a:xfrm>
          <a:prstGeom prst="rect">
            <a:avLst/>
          </a:prstGeom>
          <a:noFill/>
        </p:spPr>
        <p:txBody>
          <a:bodyPr wrap="square" rtlCol="0">
            <a:spAutoFit/>
          </a:bodyPr>
          <a:lstStyle/>
          <a:p>
            <a:r>
              <a:rPr kumimoji="1" lang="ja-JP" altLang="en-US" sz="3200" dirty="0" smtClean="0"/>
              <a:t>（シーケンス）</a:t>
            </a:r>
            <a:endParaRPr kumimoji="1" lang="ja-JP" altLang="en-US" sz="3200" dirty="0"/>
          </a:p>
        </p:txBody>
      </p:sp>
      <p:sp>
        <p:nvSpPr>
          <p:cNvPr id="5" name="テキスト ボックス 4"/>
          <p:cNvSpPr txBox="1"/>
          <p:nvPr/>
        </p:nvSpPr>
        <p:spPr>
          <a:xfrm>
            <a:off x="491569" y="2489993"/>
            <a:ext cx="7941659" cy="1077218"/>
          </a:xfrm>
          <a:prstGeom prst="rect">
            <a:avLst/>
          </a:prstGeom>
          <a:noFill/>
        </p:spPr>
        <p:txBody>
          <a:bodyPr wrap="square" rtlCol="0">
            <a:spAutoFit/>
          </a:bodyPr>
          <a:lstStyle/>
          <a:p>
            <a:r>
              <a:rPr kumimoji="1" lang="ja-JP" altLang="en-US" sz="3200" dirty="0" smtClean="0"/>
              <a:t>物事を手順としてとらえ、順序よく処理をしていくこと</a:t>
            </a:r>
            <a:endParaRPr kumimoji="1" lang="ja-JP" altLang="en-US" sz="3200" dirty="0"/>
          </a:p>
        </p:txBody>
      </p:sp>
      <p:pic>
        <p:nvPicPr>
          <p:cNvPr id="7" name="図 6"/>
          <p:cNvPicPr>
            <a:picLocks noChangeAspect="1"/>
          </p:cNvPicPr>
          <p:nvPr/>
        </p:nvPicPr>
        <p:blipFill rotWithShape="1">
          <a:blip r:embed="rId3">
            <a:extLst>
              <a:ext uri="{28A0092B-C50C-407E-A947-70E740481C1C}">
                <a14:useLocalDpi xmlns:a14="http://schemas.microsoft.com/office/drawing/2010/main" val="0"/>
              </a:ext>
            </a:extLst>
          </a:blip>
          <a:srcRect l="5901" t="20601" r="20075" b="14301"/>
          <a:stretch/>
        </p:blipFill>
        <p:spPr>
          <a:xfrm>
            <a:off x="2843808" y="3028602"/>
            <a:ext cx="5589420" cy="3686639"/>
          </a:xfrm>
          <a:prstGeom prst="rect">
            <a:avLst/>
          </a:prstGeom>
        </p:spPr>
      </p:pic>
    </p:spTree>
    <p:extLst>
      <p:ext uri="{BB962C8B-B14F-4D97-AF65-F5344CB8AC3E}">
        <p14:creationId xmlns:p14="http://schemas.microsoft.com/office/powerpoint/2010/main" val="1371066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229600" cy="922114"/>
          </a:xfrm>
          <a:prstGeom prst="rect">
            <a:avLst/>
          </a:prstGeom>
          <a:solidFill>
            <a:srgbClr val="CCFFFF"/>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smtClean="0"/>
              <a:t>小学校で育みたい「プログラミング的思考」</a:t>
            </a:r>
            <a:endParaRPr lang="ja-JP" altLang="en-US" sz="3200" b="1" dirty="0"/>
          </a:p>
        </p:txBody>
      </p:sp>
      <p:sp>
        <p:nvSpPr>
          <p:cNvPr id="3" name="角丸四角形 2"/>
          <p:cNvSpPr/>
          <p:nvPr/>
        </p:nvSpPr>
        <p:spPr>
          <a:xfrm>
            <a:off x="474103" y="1772817"/>
            <a:ext cx="1289585"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反復</a:t>
            </a:r>
            <a:endParaRPr kumimoji="1" lang="ja-JP" altLang="en-US" sz="3200" dirty="0"/>
          </a:p>
        </p:txBody>
      </p:sp>
      <p:sp>
        <p:nvSpPr>
          <p:cNvPr id="4" name="テキスト ボックス 3"/>
          <p:cNvSpPr txBox="1"/>
          <p:nvPr/>
        </p:nvSpPr>
        <p:spPr>
          <a:xfrm>
            <a:off x="1907704" y="1804465"/>
            <a:ext cx="2520280" cy="584775"/>
          </a:xfrm>
          <a:prstGeom prst="rect">
            <a:avLst/>
          </a:prstGeom>
          <a:noFill/>
        </p:spPr>
        <p:txBody>
          <a:bodyPr wrap="square" rtlCol="0">
            <a:spAutoFit/>
          </a:bodyPr>
          <a:lstStyle/>
          <a:p>
            <a:r>
              <a:rPr kumimoji="1" lang="ja-JP" altLang="en-US" sz="3200" dirty="0" smtClean="0"/>
              <a:t>（繰り返し）</a:t>
            </a:r>
            <a:endParaRPr kumimoji="1" lang="ja-JP" altLang="en-US" sz="3200" dirty="0"/>
          </a:p>
        </p:txBody>
      </p:sp>
      <p:sp>
        <p:nvSpPr>
          <p:cNvPr id="5" name="テキスト ボックス 4"/>
          <p:cNvSpPr txBox="1"/>
          <p:nvPr/>
        </p:nvSpPr>
        <p:spPr>
          <a:xfrm>
            <a:off x="491569" y="2489993"/>
            <a:ext cx="7941659" cy="584775"/>
          </a:xfrm>
          <a:prstGeom prst="rect">
            <a:avLst/>
          </a:prstGeom>
          <a:noFill/>
        </p:spPr>
        <p:txBody>
          <a:bodyPr wrap="square" rtlCol="0">
            <a:spAutoFit/>
          </a:bodyPr>
          <a:lstStyle/>
          <a:p>
            <a:r>
              <a:rPr kumimoji="1" lang="ja-JP" altLang="en-US" sz="3200" dirty="0" smtClean="0"/>
              <a:t>目標が達成されるまで、同じ動作を続けること。</a:t>
            </a:r>
            <a:endParaRPr kumimoji="1" lang="ja-JP" altLang="en-US" sz="3200" dirty="0"/>
          </a:p>
        </p:txBody>
      </p:sp>
      <p:pic>
        <p:nvPicPr>
          <p:cNvPr id="7" name="図 6"/>
          <p:cNvPicPr>
            <a:picLocks noChangeAspect="1"/>
          </p:cNvPicPr>
          <p:nvPr/>
        </p:nvPicPr>
        <p:blipFill rotWithShape="1">
          <a:blip r:embed="rId3">
            <a:extLst>
              <a:ext uri="{28A0092B-C50C-407E-A947-70E740481C1C}">
                <a14:useLocalDpi xmlns:a14="http://schemas.microsoft.com/office/drawing/2010/main" val="0"/>
              </a:ext>
            </a:extLst>
          </a:blip>
          <a:srcRect r="23090" b="6164"/>
          <a:stretch/>
        </p:blipFill>
        <p:spPr>
          <a:xfrm>
            <a:off x="3347864" y="3356992"/>
            <a:ext cx="4896544" cy="3369463"/>
          </a:xfrm>
          <a:prstGeom prst="rect">
            <a:avLst/>
          </a:prstGeom>
        </p:spPr>
      </p:pic>
    </p:spTree>
    <p:extLst>
      <p:ext uri="{BB962C8B-B14F-4D97-AF65-F5344CB8AC3E}">
        <p14:creationId xmlns:p14="http://schemas.microsoft.com/office/powerpoint/2010/main" val="3887882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229600" cy="922114"/>
          </a:xfrm>
          <a:prstGeom prst="rect">
            <a:avLst/>
          </a:prstGeom>
          <a:solidFill>
            <a:srgbClr val="CCFFFF"/>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smtClean="0"/>
              <a:t>小学校で育みたい「プログラミング的思考」</a:t>
            </a:r>
            <a:endParaRPr lang="ja-JP" altLang="en-US" sz="3200" b="1" dirty="0"/>
          </a:p>
        </p:txBody>
      </p:sp>
      <p:sp>
        <p:nvSpPr>
          <p:cNvPr id="3" name="角丸四角形 2"/>
          <p:cNvSpPr/>
          <p:nvPr/>
        </p:nvSpPr>
        <p:spPr>
          <a:xfrm>
            <a:off x="474103" y="1772817"/>
            <a:ext cx="1289585"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分岐</a:t>
            </a:r>
            <a:endParaRPr kumimoji="1" lang="ja-JP" altLang="en-US" sz="3200" dirty="0"/>
          </a:p>
        </p:txBody>
      </p:sp>
      <p:sp>
        <p:nvSpPr>
          <p:cNvPr id="4" name="テキスト ボックス 3"/>
          <p:cNvSpPr txBox="1"/>
          <p:nvPr/>
        </p:nvSpPr>
        <p:spPr>
          <a:xfrm>
            <a:off x="1907704" y="1804465"/>
            <a:ext cx="2520280" cy="584775"/>
          </a:xfrm>
          <a:prstGeom prst="rect">
            <a:avLst/>
          </a:prstGeom>
          <a:noFill/>
        </p:spPr>
        <p:txBody>
          <a:bodyPr wrap="square" rtlCol="0">
            <a:spAutoFit/>
          </a:bodyPr>
          <a:lstStyle/>
          <a:p>
            <a:r>
              <a:rPr kumimoji="1" lang="ja-JP" altLang="en-US" sz="3200" dirty="0" smtClean="0"/>
              <a:t>（場合分け）</a:t>
            </a:r>
            <a:endParaRPr kumimoji="1" lang="ja-JP" altLang="en-US" sz="3200" dirty="0"/>
          </a:p>
        </p:txBody>
      </p:sp>
      <p:sp>
        <p:nvSpPr>
          <p:cNvPr id="5" name="テキスト ボックス 4"/>
          <p:cNvSpPr txBox="1"/>
          <p:nvPr/>
        </p:nvSpPr>
        <p:spPr>
          <a:xfrm>
            <a:off x="491569" y="2489993"/>
            <a:ext cx="7941659" cy="584775"/>
          </a:xfrm>
          <a:prstGeom prst="rect">
            <a:avLst/>
          </a:prstGeom>
          <a:noFill/>
        </p:spPr>
        <p:txBody>
          <a:bodyPr wrap="square" rtlCol="0">
            <a:spAutoFit/>
          </a:bodyPr>
          <a:lstStyle/>
          <a:p>
            <a:r>
              <a:rPr kumimoji="1" lang="ja-JP" altLang="en-US" sz="3200" dirty="0" smtClean="0"/>
              <a:t>状況によって該当する処理を変えること。</a:t>
            </a:r>
            <a:endParaRPr kumimoji="1" lang="ja-JP" altLang="en-US" sz="3200" dirty="0"/>
          </a:p>
        </p:txBody>
      </p:sp>
      <p:pic>
        <p:nvPicPr>
          <p:cNvPr id="7" name="図 6"/>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2494187" y="3074768"/>
            <a:ext cx="6686325" cy="3761058"/>
          </a:xfrm>
          <a:prstGeom prst="rect">
            <a:avLst/>
          </a:prstGeom>
        </p:spPr>
      </p:pic>
      <p:sp>
        <p:nvSpPr>
          <p:cNvPr id="8" name="テキスト ボックス 7"/>
          <p:cNvSpPr txBox="1"/>
          <p:nvPr/>
        </p:nvSpPr>
        <p:spPr>
          <a:xfrm>
            <a:off x="683568" y="5517232"/>
            <a:ext cx="2880320" cy="954107"/>
          </a:xfrm>
          <a:prstGeom prst="rect">
            <a:avLst/>
          </a:prstGeom>
          <a:noFill/>
        </p:spPr>
        <p:txBody>
          <a:bodyPr wrap="square" rtlCol="0">
            <a:spAutoFit/>
          </a:bodyPr>
          <a:lstStyle/>
          <a:p>
            <a:r>
              <a:rPr kumimoji="1" lang="ja-JP" altLang="en-US" sz="2800" dirty="0" smtClean="0"/>
              <a:t>もし～なら～、</a:t>
            </a:r>
            <a:endParaRPr kumimoji="1" lang="en-US" altLang="ja-JP" sz="2800" dirty="0" smtClean="0"/>
          </a:p>
          <a:p>
            <a:r>
              <a:rPr kumimoji="1" lang="ja-JP" altLang="en-US" sz="2800" dirty="0" smtClean="0"/>
              <a:t>そうでなければ～</a:t>
            </a:r>
            <a:endParaRPr kumimoji="1" lang="ja-JP" altLang="en-US" sz="2800" dirty="0"/>
          </a:p>
        </p:txBody>
      </p:sp>
    </p:spTree>
    <p:extLst>
      <p:ext uri="{BB962C8B-B14F-4D97-AF65-F5344CB8AC3E}">
        <p14:creationId xmlns:p14="http://schemas.microsoft.com/office/powerpoint/2010/main" val="3168599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229600" cy="922114"/>
          </a:xfrm>
          <a:prstGeom prst="rect">
            <a:avLst/>
          </a:prstGeom>
          <a:solidFill>
            <a:srgbClr val="CCFFFF"/>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smtClean="0"/>
              <a:t>小学校で育みたい「プログラミング的思考」</a:t>
            </a:r>
            <a:endParaRPr lang="ja-JP" altLang="en-US" sz="3200" b="1" dirty="0"/>
          </a:p>
        </p:txBody>
      </p:sp>
      <p:sp>
        <p:nvSpPr>
          <p:cNvPr id="3" name="角丸四角形 2"/>
          <p:cNvSpPr/>
          <p:nvPr/>
        </p:nvSpPr>
        <p:spPr>
          <a:xfrm>
            <a:off x="474103" y="1772817"/>
            <a:ext cx="1289585"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修正</a:t>
            </a:r>
            <a:endParaRPr kumimoji="1" lang="ja-JP" altLang="en-US" sz="3200" dirty="0"/>
          </a:p>
        </p:txBody>
      </p:sp>
      <p:sp>
        <p:nvSpPr>
          <p:cNvPr id="4" name="テキスト ボックス 3"/>
          <p:cNvSpPr txBox="1"/>
          <p:nvPr/>
        </p:nvSpPr>
        <p:spPr>
          <a:xfrm>
            <a:off x="1907704" y="1804465"/>
            <a:ext cx="2520280" cy="584775"/>
          </a:xfrm>
          <a:prstGeom prst="rect">
            <a:avLst/>
          </a:prstGeom>
          <a:noFill/>
        </p:spPr>
        <p:txBody>
          <a:bodyPr wrap="square" rtlCol="0">
            <a:spAutoFit/>
          </a:bodyPr>
          <a:lstStyle/>
          <a:p>
            <a:r>
              <a:rPr kumimoji="1" lang="ja-JP" altLang="en-US" sz="3200" dirty="0" smtClean="0"/>
              <a:t>（デバック）</a:t>
            </a:r>
            <a:endParaRPr kumimoji="1" lang="ja-JP" altLang="en-US" sz="3200" dirty="0"/>
          </a:p>
        </p:txBody>
      </p:sp>
      <p:sp>
        <p:nvSpPr>
          <p:cNvPr id="5" name="テキスト ボックス 4"/>
          <p:cNvSpPr txBox="1"/>
          <p:nvPr/>
        </p:nvSpPr>
        <p:spPr>
          <a:xfrm>
            <a:off x="491569" y="2489993"/>
            <a:ext cx="7941659" cy="1077218"/>
          </a:xfrm>
          <a:prstGeom prst="rect">
            <a:avLst/>
          </a:prstGeom>
          <a:noFill/>
        </p:spPr>
        <p:txBody>
          <a:bodyPr wrap="square" rtlCol="0">
            <a:spAutoFit/>
          </a:bodyPr>
          <a:lstStyle/>
          <a:p>
            <a:r>
              <a:rPr kumimoji="1" lang="ja-JP" altLang="en-US" sz="3200" dirty="0" smtClean="0"/>
              <a:t>プログラムを実行し、想定通りの流れになるように修正すること。</a:t>
            </a:r>
            <a:endParaRPr kumimoji="1" lang="ja-JP" altLang="en-US" sz="3200" dirty="0"/>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944" y="2979171"/>
            <a:ext cx="4248472" cy="3866110"/>
          </a:xfrm>
          <a:prstGeom prst="rect">
            <a:avLst/>
          </a:prstGeom>
        </p:spPr>
      </p:pic>
    </p:spTree>
    <p:extLst>
      <p:ext uri="{BB962C8B-B14F-4D97-AF65-F5344CB8AC3E}">
        <p14:creationId xmlns:p14="http://schemas.microsoft.com/office/powerpoint/2010/main" val="59385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274638"/>
            <a:ext cx="8229600" cy="922114"/>
          </a:xfrm>
          <a:prstGeom prst="rect">
            <a:avLst/>
          </a:prstGeom>
          <a:solidFill>
            <a:srgbClr val="CCFFFF"/>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smtClean="0"/>
              <a:t>小学校で育みたい「プログラミング的思考」</a:t>
            </a:r>
            <a:endParaRPr lang="ja-JP" altLang="en-US" sz="3200" b="1" dirty="0"/>
          </a:p>
        </p:txBody>
      </p:sp>
      <p:sp>
        <p:nvSpPr>
          <p:cNvPr id="3" name="角丸四角形 2"/>
          <p:cNvSpPr/>
          <p:nvPr/>
        </p:nvSpPr>
        <p:spPr>
          <a:xfrm>
            <a:off x="474103" y="1772817"/>
            <a:ext cx="1289585"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順次</a:t>
            </a:r>
            <a:endParaRPr kumimoji="1" lang="ja-JP" altLang="en-US" sz="3200" dirty="0"/>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1321" y="4525537"/>
            <a:ext cx="2563147" cy="2332464"/>
          </a:xfrm>
          <a:prstGeom prst="rect">
            <a:avLst/>
          </a:prstGeom>
        </p:spPr>
      </p:pic>
      <p:pic>
        <p:nvPicPr>
          <p:cNvPr id="7" name="図 6"/>
          <p:cNvPicPr>
            <a:picLocks noChangeAspect="1"/>
          </p:cNvPicPr>
          <p:nvPr/>
        </p:nvPicPr>
        <p:blipFill rotWithShape="1">
          <a:blip r:embed="rId4" cstate="print">
            <a:extLst>
              <a:ext uri="{28A0092B-C50C-407E-A947-70E740481C1C}">
                <a14:useLocalDpi xmlns:a14="http://schemas.microsoft.com/office/drawing/2010/main" val="0"/>
              </a:ext>
            </a:extLst>
          </a:blip>
          <a:srcRect l="5901" t="20601" r="20075" b="14301"/>
          <a:stretch/>
        </p:blipFill>
        <p:spPr>
          <a:xfrm>
            <a:off x="1979712" y="1772822"/>
            <a:ext cx="2736000" cy="1804593"/>
          </a:xfrm>
          <a:prstGeom prst="rect">
            <a:avLst/>
          </a:prstGeom>
        </p:spPr>
      </p:pic>
      <p:sp>
        <p:nvSpPr>
          <p:cNvPr id="8" name="角丸四角形 7"/>
          <p:cNvSpPr/>
          <p:nvPr/>
        </p:nvSpPr>
        <p:spPr>
          <a:xfrm>
            <a:off x="474102" y="4264154"/>
            <a:ext cx="1289585"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反復</a:t>
            </a:r>
            <a:endParaRPr kumimoji="1" lang="ja-JP" altLang="en-US" sz="3200" dirty="0"/>
          </a:p>
        </p:txBody>
      </p:sp>
      <p:pic>
        <p:nvPicPr>
          <p:cNvPr id="9" name="図 8"/>
          <p:cNvPicPr>
            <a:picLocks noChangeAspect="1"/>
          </p:cNvPicPr>
          <p:nvPr/>
        </p:nvPicPr>
        <p:blipFill rotWithShape="1">
          <a:blip r:embed="rId5" cstate="print">
            <a:extLst>
              <a:ext uri="{28A0092B-C50C-407E-A947-70E740481C1C}">
                <a14:useLocalDpi xmlns:a14="http://schemas.microsoft.com/office/drawing/2010/main" val="0"/>
              </a:ext>
            </a:extLst>
          </a:blip>
          <a:srcRect r="23090" b="6164"/>
          <a:stretch/>
        </p:blipFill>
        <p:spPr>
          <a:xfrm>
            <a:off x="1792715" y="4502263"/>
            <a:ext cx="2736000" cy="1882723"/>
          </a:xfrm>
          <a:prstGeom prst="rect">
            <a:avLst/>
          </a:prstGeom>
        </p:spPr>
      </p:pic>
      <p:sp>
        <p:nvSpPr>
          <p:cNvPr id="11" name="角丸四角形 10"/>
          <p:cNvSpPr/>
          <p:nvPr/>
        </p:nvSpPr>
        <p:spPr>
          <a:xfrm>
            <a:off x="4949681" y="4264154"/>
            <a:ext cx="1289585"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修正</a:t>
            </a:r>
            <a:endParaRPr kumimoji="1" lang="ja-JP" altLang="en-US" sz="3200" dirty="0"/>
          </a:p>
        </p:txBody>
      </p:sp>
      <p:pic>
        <p:nvPicPr>
          <p:cNvPr id="12" name="図 11"/>
          <p:cNvPicPr>
            <a:picLocks noChangeAspect="1"/>
          </p:cNvPicPr>
          <p:nvPr/>
        </p:nvPicPr>
        <p:blipFill>
          <a:blip r:embed="rId6" cstate="print">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tretch>
            <a:fillRect/>
          </a:stretch>
        </p:blipFill>
        <p:spPr>
          <a:xfrm>
            <a:off x="5746878" y="2323994"/>
            <a:ext cx="3037590" cy="1708644"/>
          </a:xfrm>
          <a:prstGeom prst="rect">
            <a:avLst/>
          </a:prstGeom>
        </p:spPr>
      </p:pic>
      <p:sp>
        <p:nvSpPr>
          <p:cNvPr id="10" name="角丸四角形 9"/>
          <p:cNvSpPr/>
          <p:nvPr/>
        </p:nvSpPr>
        <p:spPr>
          <a:xfrm>
            <a:off x="4931736" y="1797721"/>
            <a:ext cx="1289585"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分岐</a:t>
            </a:r>
            <a:endParaRPr kumimoji="1" lang="ja-JP" altLang="en-US" sz="3200" dirty="0"/>
          </a:p>
        </p:txBody>
      </p:sp>
    </p:spTree>
    <p:extLst>
      <p:ext uri="{BB962C8B-B14F-4D97-AF65-F5344CB8AC3E}">
        <p14:creationId xmlns:p14="http://schemas.microsoft.com/office/powerpoint/2010/main" val="253848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54865" y="1412776"/>
            <a:ext cx="6034269" cy="4528750"/>
          </a:xfrm>
          <a:prstGeom prst="rect">
            <a:avLst/>
          </a:prstGeom>
          <a:noFill/>
          <a:extLst>
            <a:ext uri="{909E8E84-426E-40DD-AFC4-6F175D3DCCD1}">
              <a14:hiddenFill xmlns:a14="http://schemas.microsoft.com/office/drawing/2010/main">
                <a:solidFill>
                  <a:srgbClr val="FFFFFF"/>
                </a:solidFill>
              </a14:hiddenFill>
            </a:ext>
          </a:extLst>
        </p:spPr>
      </p:pic>
      <p:sp>
        <p:nvSpPr>
          <p:cNvPr id="3" name="タイトル 1"/>
          <p:cNvSpPr txBox="1">
            <a:spLocks/>
          </p:cNvSpPr>
          <p:nvPr/>
        </p:nvSpPr>
        <p:spPr>
          <a:xfrm>
            <a:off x="457200" y="274638"/>
            <a:ext cx="8229600" cy="922114"/>
          </a:xfrm>
          <a:prstGeom prst="rect">
            <a:avLst/>
          </a:prstGeom>
          <a:solidFill>
            <a:srgbClr val="CCFFFF"/>
          </a:soli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dirty="0" smtClean="0"/>
              <a:t>アンプラグドコンピューティング</a:t>
            </a:r>
            <a:endParaRPr lang="ja-JP" altLang="en-US" dirty="0"/>
          </a:p>
        </p:txBody>
      </p:sp>
      <p:sp>
        <p:nvSpPr>
          <p:cNvPr id="4" name="テキスト ボックス 3"/>
          <p:cNvSpPr txBox="1"/>
          <p:nvPr/>
        </p:nvSpPr>
        <p:spPr>
          <a:xfrm>
            <a:off x="683568" y="6381328"/>
            <a:ext cx="8352928" cy="400110"/>
          </a:xfrm>
          <a:prstGeom prst="rect">
            <a:avLst/>
          </a:prstGeom>
          <a:noFill/>
        </p:spPr>
        <p:txBody>
          <a:bodyPr wrap="square" rtlCol="0">
            <a:spAutoFit/>
          </a:bodyPr>
          <a:lstStyle/>
          <a:p>
            <a:r>
              <a:rPr lang="ja-JP" altLang="en-US" sz="2000" u="sng" dirty="0" smtClean="0">
                <a:solidFill>
                  <a:schemeClr val="bg1">
                    <a:lumMod val="50000"/>
                  </a:schemeClr>
                </a:solidFill>
                <a:hlinkClick r:id="rId4"/>
              </a:rPr>
              <a:t>えひめプログラミング教育</a:t>
            </a:r>
            <a:r>
              <a:rPr lang="en-US" altLang="ja-JP" sz="2000" u="sng" dirty="0" smtClean="0">
                <a:solidFill>
                  <a:schemeClr val="bg1">
                    <a:lumMod val="50000"/>
                  </a:schemeClr>
                </a:solidFill>
                <a:hlinkClick r:id="rId4"/>
              </a:rPr>
              <a:t>HP</a:t>
            </a:r>
            <a:r>
              <a:rPr lang="ja-JP" altLang="en-US" sz="2000" u="sng" dirty="0" smtClean="0">
                <a:solidFill>
                  <a:schemeClr val="bg1">
                    <a:lumMod val="50000"/>
                  </a:schemeClr>
                </a:solidFill>
                <a:hlinkClick r:id="rId4"/>
              </a:rPr>
              <a:t>より</a:t>
            </a:r>
            <a:r>
              <a:rPr lang="en-US" altLang="ja-JP" sz="2000" u="sng" dirty="0" smtClean="0">
                <a:solidFill>
                  <a:schemeClr val="bg1">
                    <a:lumMod val="50000"/>
                  </a:schemeClr>
                </a:solidFill>
                <a:hlinkClick r:id="rId4"/>
              </a:rPr>
              <a:t>   </a:t>
            </a:r>
            <a:r>
              <a:rPr lang="en-US" altLang="ja-JP" sz="2000" dirty="0" smtClean="0">
                <a:hlinkClick r:id="rId4"/>
              </a:rPr>
              <a:t>https</a:t>
            </a:r>
            <a:r>
              <a:rPr lang="en-US" altLang="ja-JP" sz="2000" dirty="0">
                <a:hlinkClick r:id="rId4"/>
              </a:rPr>
              <a:t>://programming-edu.esnet.ed.jp/</a:t>
            </a:r>
            <a:endParaRPr kumimoji="1" lang="ja-JP" altLang="en-US" sz="2000" dirty="0"/>
          </a:p>
        </p:txBody>
      </p:sp>
    </p:spTree>
    <p:extLst>
      <p:ext uri="{BB962C8B-B14F-4D97-AF65-F5344CB8AC3E}">
        <p14:creationId xmlns:p14="http://schemas.microsoft.com/office/powerpoint/2010/main" val="1776076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solidFill>
            <a:srgbClr val="CCFFFF"/>
          </a:solidFill>
        </p:spPr>
        <p:txBody>
          <a:bodyPr/>
          <a:lstStyle/>
          <a:p>
            <a:r>
              <a:rPr kumimoji="1" lang="ja-JP" altLang="en-US" dirty="0" smtClean="0"/>
              <a:t>アンプラグドコンピューティング</a:t>
            </a:r>
            <a:endParaRPr kumimoji="1" lang="ja-JP" altLang="en-US" dirty="0"/>
          </a:p>
        </p:txBody>
      </p:sp>
      <p:sp>
        <p:nvSpPr>
          <p:cNvPr id="3" name="コンテンツ プレースホルダー 2"/>
          <p:cNvSpPr>
            <a:spLocks noGrp="1"/>
          </p:cNvSpPr>
          <p:nvPr>
            <p:ph idx="1"/>
          </p:nvPr>
        </p:nvSpPr>
        <p:spPr>
          <a:xfrm>
            <a:off x="471936" y="2560638"/>
            <a:ext cx="8229600" cy="2672917"/>
          </a:xfrm>
        </p:spPr>
        <p:txBody>
          <a:bodyPr>
            <a:noAutofit/>
          </a:bodyPr>
          <a:lstStyle/>
          <a:p>
            <a:r>
              <a:rPr lang="ja-JP" altLang="en-US" sz="4000" dirty="0"/>
              <a:t>具体物やカードなどの</a:t>
            </a:r>
            <a:r>
              <a:rPr lang="ja-JP" altLang="en-US" sz="4000" dirty="0" smtClean="0"/>
              <a:t>教具</a:t>
            </a:r>
            <a:endParaRPr lang="en-US" altLang="ja-JP" sz="4000" dirty="0" smtClean="0"/>
          </a:p>
          <a:p>
            <a:r>
              <a:rPr lang="ja-JP" altLang="en-US" sz="4000" dirty="0" smtClean="0"/>
              <a:t>実際</a:t>
            </a:r>
            <a:r>
              <a:rPr lang="ja-JP" altLang="en-US" sz="4000" dirty="0"/>
              <a:t>に手や体を</a:t>
            </a:r>
            <a:r>
              <a:rPr lang="ja-JP" altLang="en-US" sz="4000" dirty="0" smtClean="0"/>
              <a:t>動かす</a:t>
            </a:r>
            <a:endParaRPr lang="en-US" altLang="ja-JP" sz="4000" dirty="0" smtClean="0"/>
          </a:p>
          <a:p>
            <a:r>
              <a:rPr lang="ja-JP" altLang="en-US" sz="4000" dirty="0" smtClean="0"/>
              <a:t>友だち</a:t>
            </a:r>
            <a:r>
              <a:rPr lang="ja-JP" altLang="en-US" sz="4000" dirty="0"/>
              <a:t>と話し合いながら問題解決の</a:t>
            </a:r>
            <a:r>
              <a:rPr lang="ja-JP" altLang="en-US" sz="4000" dirty="0" smtClean="0"/>
              <a:t>手順の筋道を立てる</a:t>
            </a:r>
            <a:endParaRPr lang="en-US" altLang="ja-JP" sz="4000" dirty="0" smtClean="0"/>
          </a:p>
          <a:p>
            <a:endParaRPr kumimoji="1" lang="ja-JP" altLang="en-US" sz="4000" dirty="0"/>
          </a:p>
        </p:txBody>
      </p:sp>
      <p:sp>
        <p:nvSpPr>
          <p:cNvPr id="4" name="角丸四角形 3"/>
          <p:cNvSpPr/>
          <p:nvPr/>
        </p:nvSpPr>
        <p:spPr>
          <a:xfrm>
            <a:off x="1439652" y="1538634"/>
            <a:ext cx="6264696" cy="7872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t>問題解決</a:t>
            </a:r>
            <a:endParaRPr kumimoji="1" lang="ja-JP" altLang="en-US" sz="5400" dirty="0"/>
          </a:p>
        </p:txBody>
      </p:sp>
      <p:sp>
        <p:nvSpPr>
          <p:cNvPr id="5" name="角丸四角形 4"/>
          <p:cNvSpPr/>
          <p:nvPr/>
        </p:nvSpPr>
        <p:spPr>
          <a:xfrm>
            <a:off x="456329" y="5591978"/>
            <a:ext cx="8492552" cy="8775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t>論理性、的確・確実に伝える</a:t>
            </a:r>
            <a:endParaRPr kumimoji="1" lang="ja-JP" altLang="en-US" sz="4800" dirty="0"/>
          </a:p>
        </p:txBody>
      </p:sp>
    </p:spTree>
    <p:extLst>
      <p:ext uri="{BB962C8B-B14F-4D97-AF65-F5344CB8AC3E}">
        <p14:creationId xmlns:p14="http://schemas.microsoft.com/office/powerpoint/2010/main" val="2016097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450385037"/>
              </p:ext>
            </p:extLst>
          </p:nvPr>
        </p:nvGraphicFramePr>
        <p:xfrm>
          <a:off x="179513" y="782145"/>
          <a:ext cx="8791067" cy="5868189"/>
        </p:xfrm>
        <a:graphic>
          <a:graphicData uri="http://schemas.openxmlformats.org/drawingml/2006/table">
            <a:tbl>
              <a:tblPr firstRow="1" bandRow="1">
                <a:tableStyleId>{5C22544A-7EE6-4342-B048-85BDC9FD1C3A}</a:tableStyleId>
              </a:tblPr>
              <a:tblGrid>
                <a:gridCol w="2516391">
                  <a:extLst>
                    <a:ext uri="{9D8B030D-6E8A-4147-A177-3AD203B41FA5}">
                      <a16:colId xmlns:a16="http://schemas.microsoft.com/office/drawing/2014/main" val="3598145643"/>
                    </a:ext>
                  </a:extLst>
                </a:gridCol>
                <a:gridCol w="3137338">
                  <a:extLst>
                    <a:ext uri="{9D8B030D-6E8A-4147-A177-3AD203B41FA5}">
                      <a16:colId xmlns:a16="http://schemas.microsoft.com/office/drawing/2014/main" val="442603566"/>
                    </a:ext>
                  </a:extLst>
                </a:gridCol>
                <a:gridCol w="3137338">
                  <a:extLst>
                    <a:ext uri="{9D8B030D-6E8A-4147-A177-3AD203B41FA5}">
                      <a16:colId xmlns:a16="http://schemas.microsoft.com/office/drawing/2014/main" val="1067132064"/>
                    </a:ext>
                  </a:extLst>
                </a:gridCol>
              </a:tblGrid>
              <a:tr h="715579">
                <a:tc>
                  <a:txBody>
                    <a:bodyPr/>
                    <a:lstStyle/>
                    <a:p>
                      <a:endParaRPr kumimoji="1" lang="ja-JP" altLang="en-US" dirty="0"/>
                    </a:p>
                  </a:txBody>
                  <a:tcPr/>
                </a:tc>
                <a:tc>
                  <a:txBody>
                    <a:bodyPr/>
                    <a:lstStyle/>
                    <a:p>
                      <a:pPr algn="ctr"/>
                      <a:r>
                        <a:rPr kumimoji="1" lang="ja-JP" altLang="en-US" sz="3200" dirty="0" smtClean="0"/>
                        <a:t>メリット</a:t>
                      </a:r>
                      <a:endParaRPr kumimoji="1" lang="ja-JP" altLang="en-US" sz="3200" dirty="0"/>
                    </a:p>
                  </a:txBody>
                  <a:tcPr anchor="ctr"/>
                </a:tc>
                <a:tc>
                  <a:txBody>
                    <a:bodyPr/>
                    <a:lstStyle/>
                    <a:p>
                      <a:pPr algn="ctr"/>
                      <a:r>
                        <a:rPr kumimoji="1" lang="ja-JP" altLang="en-US" sz="3200" dirty="0" smtClean="0"/>
                        <a:t>デメリット</a:t>
                      </a:r>
                      <a:endParaRPr kumimoji="1" lang="ja-JP" altLang="en-US" sz="3200" dirty="0"/>
                    </a:p>
                  </a:txBody>
                  <a:tcPr anchor="ctr"/>
                </a:tc>
                <a:extLst>
                  <a:ext uri="{0D108BD9-81ED-4DB2-BD59-A6C34878D82A}">
                    <a16:rowId xmlns:a16="http://schemas.microsoft.com/office/drawing/2014/main" val="3607917394"/>
                  </a:ext>
                </a:extLst>
              </a:tr>
              <a:tr h="1463785">
                <a:tc>
                  <a:txBody>
                    <a:bodyPr/>
                    <a:lstStyle/>
                    <a:p>
                      <a:r>
                        <a:rPr kumimoji="1" lang="ja-JP" altLang="en-US" sz="2800" dirty="0" smtClean="0">
                          <a:latin typeface="ＭＳ ゴシック" panose="020B0609070205080204" pitchFamily="49" charset="-128"/>
                          <a:ea typeface="ＭＳ ゴシック" panose="020B0609070205080204" pitchFamily="49" charset="-128"/>
                        </a:rPr>
                        <a:t>ビジュアル型</a:t>
                      </a:r>
                      <a:endParaRPr kumimoji="1" lang="en-US" altLang="ja-JP" sz="2800" dirty="0" smtClean="0">
                        <a:latin typeface="ＭＳ ゴシック" panose="020B0609070205080204" pitchFamily="49" charset="-128"/>
                        <a:ea typeface="ＭＳ ゴシック" panose="020B0609070205080204" pitchFamily="49" charset="-128"/>
                      </a:endParaRPr>
                    </a:p>
                    <a:p>
                      <a:r>
                        <a:rPr kumimoji="1" lang="ja-JP" altLang="en-US" sz="2800" dirty="0" smtClean="0">
                          <a:latin typeface="ＭＳ ゴシック" panose="020B0609070205080204" pitchFamily="49" charset="-128"/>
                          <a:ea typeface="ＭＳ ゴシック" panose="020B0609070205080204" pitchFamily="49" charset="-128"/>
                        </a:rPr>
                        <a:t>プログラミング言語</a:t>
                      </a:r>
                      <a:endParaRPr kumimoji="1" lang="ja-JP" altLang="en-US" sz="2800"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2800" dirty="0" smtClean="0">
                          <a:latin typeface="ＭＳ ゴシック" panose="020B0609070205080204" pitchFamily="49" charset="-128"/>
                          <a:ea typeface="ＭＳ ゴシック" panose="020B0609070205080204" pitchFamily="49" charset="-128"/>
                        </a:rPr>
                        <a:t>無償のものが多い</a:t>
                      </a:r>
                      <a:endParaRPr kumimoji="1" lang="en-US" altLang="ja-JP" sz="2800" dirty="0" smtClean="0">
                        <a:latin typeface="ＭＳ ゴシック" panose="020B0609070205080204" pitchFamily="49" charset="-128"/>
                        <a:ea typeface="ＭＳ ゴシック" panose="020B0609070205080204" pitchFamily="49" charset="-128"/>
                      </a:endParaRPr>
                    </a:p>
                    <a:p>
                      <a:r>
                        <a:rPr kumimoji="1" lang="ja-JP" altLang="en-US" sz="2800" dirty="0" smtClean="0">
                          <a:latin typeface="ＭＳ ゴシック" panose="020B0609070205080204" pitchFamily="49" charset="-128"/>
                          <a:ea typeface="ＭＳ ゴシック" panose="020B0609070205080204" pitchFamily="49" charset="-128"/>
                        </a:rPr>
                        <a:t>教材として使いやすい</a:t>
                      </a:r>
                      <a:endParaRPr kumimoji="1" lang="ja-JP" altLang="en-US" sz="28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2800" dirty="0" smtClean="0">
                          <a:latin typeface="ＭＳ ゴシック" panose="020B0609070205080204" pitchFamily="49" charset="-128"/>
                          <a:ea typeface="ＭＳ ゴシック" panose="020B0609070205080204" pitchFamily="49" charset="-128"/>
                        </a:rPr>
                        <a:t>パソコンの画面だけの活動に終わってしまう</a:t>
                      </a:r>
                      <a:endParaRPr kumimoji="1" lang="ja-JP" altLang="en-US" sz="28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1387016247"/>
                  </a:ext>
                </a:extLst>
              </a:tr>
              <a:tr h="1463785">
                <a:tc>
                  <a:txBody>
                    <a:bodyPr/>
                    <a:lstStyle/>
                    <a:p>
                      <a:r>
                        <a:rPr kumimoji="1" lang="ja-JP" altLang="en-US" sz="2800" dirty="0" smtClean="0">
                          <a:latin typeface="ＭＳ ゴシック" panose="020B0609070205080204" pitchFamily="49" charset="-128"/>
                          <a:ea typeface="ＭＳ ゴシック" panose="020B0609070205080204" pitchFamily="49" charset="-128"/>
                        </a:rPr>
                        <a:t>ロボット教材</a:t>
                      </a:r>
                      <a:endParaRPr kumimoji="1" lang="ja-JP" altLang="en-US" sz="2800"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2800" dirty="0" smtClean="0">
                          <a:latin typeface="ＭＳ ゴシック" panose="020B0609070205080204" pitchFamily="49" charset="-128"/>
                          <a:ea typeface="ＭＳ ゴシック" panose="020B0609070205080204" pitchFamily="49" charset="-128"/>
                        </a:rPr>
                        <a:t>動きがあるので、実感を伴った活動になる</a:t>
                      </a:r>
                      <a:endParaRPr kumimoji="1" lang="en-US" altLang="ja-JP" sz="2800" dirty="0" smtClean="0">
                        <a:latin typeface="ＭＳ ゴシック" panose="020B0609070205080204" pitchFamily="49" charset="-128"/>
                        <a:ea typeface="ＭＳ ゴシック" panose="020B0609070205080204" pitchFamily="49" charset="-128"/>
                      </a:endParaRPr>
                    </a:p>
                    <a:p>
                      <a:r>
                        <a:rPr kumimoji="1" lang="ja-JP" altLang="en-US" sz="2800" dirty="0" smtClean="0">
                          <a:latin typeface="ＭＳ ゴシック" panose="020B0609070205080204" pitchFamily="49" charset="-128"/>
                          <a:ea typeface="ＭＳ ゴシック" panose="020B0609070205080204" pitchFamily="49" charset="-128"/>
                        </a:rPr>
                        <a:t>児童生徒の関心を高められる</a:t>
                      </a:r>
                      <a:endParaRPr kumimoji="1" lang="ja-JP" altLang="en-US" sz="28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2800" dirty="0" smtClean="0">
                          <a:latin typeface="ＭＳ ゴシック" panose="020B0609070205080204" pitchFamily="49" charset="-128"/>
                          <a:ea typeface="ＭＳ ゴシック" panose="020B0609070205080204" pitchFamily="49" charset="-128"/>
                        </a:rPr>
                        <a:t>費用がかかる</a:t>
                      </a:r>
                      <a:endParaRPr kumimoji="1" lang="en-US" altLang="ja-JP" sz="2800" dirty="0" smtClean="0">
                        <a:latin typeface="ＭＳ ゴシック" panose="020B0609070205080204" pitchFamily="49" charset="-128"/>
                        <a:ea typeface="ＭＳ ゴシック" panose="020B0609070205080204" pitchFamily="49" charset="-128"/>
                      </a:endParaRPr>
                    </a:p>
                    <a:p>
                      <a:r>
                        <a:rPr kumimoji="1" lang="ja-JP" altLang="en-US" sz="2800" dirty="0" smtClean="0">
                          <a:latin typeface="ＭＳ ゴシック" panose="020B0609070205080204" pitchFamily="49" charset="-128"/>
                          <a:ea typeface="ＭＳ ゴシック" panose="020B0609070205080204" pitchFamily="49" charset="-128"/>
                        </a:rPr>
                        <a:t>予算の確保が必要</a:t>
                      </a:r>
                      <a:endParaRPr kumimoji="1" lang="ja-JP" altLang="en-US" sz="28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488132660"/>
                  </a:ext>
                </a:extLst>
              </a:tr>
              <a:tr h="1463785">
                <a:tc>
                  <a:txBody>
                    <a:bodyPr/>
                    <a:lstStyle/>
                    <a:p>
                      <a:r>
                        <a:rPr kumimoji="1" lang="ja-JP" altLang="en-US" sz="2800" dirty="0" smtClean="0">
                          <a:latin typeface="ＭＳ ゴシック" panose="020B0609070205080204" pitchFamily="49" charset="-128"/>
                          <a:ea typeface="ＭＳ ゴシック" panose="020B0609070205080204" pitchFamily="49" charset="-128"/>
                        </a:rPr>
                        <a:t>アンプラグド</a:t>
                      </a:r>
                      <a:endParaRPr kumimoji="1" lang="ja-JP" altLang="en-US" sz="2800"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2800" dirty="0" smtClean="0">
                          <a:latin typeface="ＭＳ ゴシック" panose="020B0609070205080204" pitchFamily="49" charset="-128"/>
                          <a:ea typeface="ＭＳ ゴシック" panose="020B0609070205080204" pitchFamily="49" charset="-128"/>
                        </a:rPr>
                        <a:t>コンピュータがなくてもできる</a:t>
                      </a:r>
                      <a:endParaRPr kumimoji="1" lang="en-US" altLang="ja-JP" sz="2800" dirty="0" smtClean="0">
                        <a:latin typeface="ＭＳ ゴシック" panose="020B0609070205080204" pitchFamily="49" charset="-128"/>
                        <a:ea typeface="ＭＳ ゴシック" panose="020B0609070205080204" pitchFamily="49" charset="-128"/>
                      </a:endParaRPr>
                    </a:p>
                    <a:p>
                      <a:r>
                        <a:rPr kumimoji="1" lang="ja-JP" altLang="en-US" sz="2800" dirty="0" smtClean="0">
                          <a:latin typeface="ＭＳ ゴシック" panose="020B0609070205080204" pitchFamily="49" charset="-128"/>
                          <a:ea typeface="ＭＳ ゴシック" panose="020B0609070205080204" pitchFamily="49" charset="-128"/>
                        </a:rPr>
                        <a:t>気軽に取り組める</a:t>
                      </a:r>
                      <a:endParaRPr kumimoji="1" lang="ja-JP" altLang="en-US" sz="2800" dirty="0">
                        <a:latin typeface="ＭＳ ゴシック" panose="020B0609070205080204" pitchFamily="49" charset="-128"/>
                        <a:ea typeface="ＭＳ ゴシック" panose="020B0609070205080204" pitchFamily="49" charset="-128"/>
                      </a:endParaRPr>
                    </a:p>
                  </a:txBody>
                  <a:tcPr/>
                </a:tc>
                <a:tc>
                  <a:txBody>
                    <a:bodyPr/>
                    <a:lstStyle/>
                    <a:p>
                      <a:r>
                        <a:rPr kumimoji="1" lang="ja-JP" altLang="en-US" sz="2800" dirty="0" smtClean="0">
                          <a:latin typeface="ＭＳ ゴシック" panose="020B0609070205080204" pitchFamily="49" charset="-128"/>
                          <a:ea typeface="ＭＳ ゴシック" panose="020B0609070205080204" pitchFamily="49" charset="-128"/>
                        </a:rPr>
                        <a:t>プログラミングの概念を確認するだけで終わる</a:t>
                      </a:r>
                      <a:endParaRPr kumimoji="1" lang="ja-JP" altLang="en-US" sz="28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974288579"/>
                  </a:ext>
                </a:extLst>
              </a:tr>
            </a:tbl>
          </a:graphicData>
        </a:graphic>
      </p:graphicFrame>
      <p:sp>
        <p:nvSpPr>
          <p:cNvPr id="3" name="タイトル 1"/>
          <p:cNvSpPr txBox="1">
            <a:spLocks/>
          </p:cNvSpPr>
          <p:nvPr/>
        </p:nvSpPr>
        <p:spPr>
          <a:xfrm>
            <a:off x="189186" y="155868"/>
            <a:ext cx="5172746" cy="626277"/>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000" dirty="0" smtClean="0">
                <a:latin typeface="ＭＳ ゴシック" panose="020B0609070205080204" pitchFamily="49" charset="-128"/>
                <a:ea typeface="ＭＳ ゴシック" panose="020B0609070205080204" pitchFamily="49" charset="-128"/>
              </a:rPr>
              <a:t>プログラミング教材の比較</a:t>
            </a:r>
            <a:endParaRPr lang="ja-JP" altLang="en-US" sz="3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5326954" y="251356"/>
            <a:ext cx="3637534" cy="369332"/>
          </a:xfrm>
          <a:prstGeom prst="rect">
            <a:avLst/>
          </a:prstGeom>
          <a:solidFill>
            <a:srgbClr val="FFFF00"/>
          </a:solidFill>
        </p:spPr>
        <p:txBody>
          <a:bodyPr wrap="none" rtlCol="0">
            <a:spAutoFit/>
          </a:bodyPr>
          <a:lstStyle/>
          <a:p>
            <a:r>
              <a:rPr kumimoji="1" lang="ja-JP" altLang="en-US" dirty="0" smtClean="0">
                <a:solidFill>
                  <a:srgbClr val="0000FF"/>
                </a:solidFill>
              </a:rPr>
              <a:t>プログラミング教育支援ハンドブック</a:t>
            </a:r>
            <a:endParaRPr kumimoji="1" lang="ja-JP" altLang="en-US" dirty="0">
              <a:solidFill>
                <a:srgbClr val="0000FF"/>
              </a:solidFill>
            </a:endParaRPr>
          </a:p>
        </p:txBody>
      </p:sp>
      <p:sp>
        <p:nvSpPr>
          <p:cNvPr id="5" name="角丸四角形 4"/>
          <p:cNvSpPr/>
          <p:nvPr/>
        </p:nvSpPr>
        <p:spPr>
          <a:xfrm>
            <a:off x="179513" y="5157192"/>
            <a:ext cx="8784975" cy="14931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07822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13114</TotalTime>
  <Words>1280</Words>
  <Application>Microsoft Office PowerPoint</Application>
  <PresentationFormat>画面に合わせる (4:3)</PresentationFormat>
  <Paragraphs>96</Paragraphs>
  <Slides>10</Slides>
  <Notes>10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ＭＳ Ｐゴシック</vt:lpstr>
      <vt:lpstr>ＭＳ 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アンプラグドコンピューティング</vt:lpstr>
      <vt:lpstr>PowerPoint プレゼンテーション</vt:lpstr>
      <vt:lpstr>えひめプログラミング教育ＨＰ</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愛媛県総合教育センター</dc:creator>
  <cp:lastModifiedBy>平井 敬浩 th.</cp:lastModifiedBy>
  <cp:revision>820</cp:revision>
  <cp:lastPrinted>2020-10-13T06:43:47Z</cp:lastPrinted>
  <dcterms:created xsi:type="dcterms:W3CDTF">2008-06-27T06:15:47Z</dcterms:created>
  <dcterms:modified xsi:type="dcterms:W3CDTF">2020-11-25T04:50:32Z</dcterms:modified>
</cp:coreProperties>
</file>