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57" r:id="rId2"/>
    <p:sldId id="329" r:id="rId3"/>
    <p:sldId id="358" r:id="rId4"/>
    <p:sldId id="377" r:id="rId5"/>
    <p:sldId id="359" r:id="rId6"/>
    <p:sldId id="360" r:id="rId7"/>
    <p:sldId id="347" r:id="rId8"/>
    <p:sldId id="361" r:id="rId9"/>
    <p:sldId id="362" r:id="rId10"/>
    <p:sldId id="335" r:id="rId11"/>
    <p:sldId id="336" r:id="rId12"/>
    <p:sldId id="366" r:id="rId13"/>
    <p:sldId id="375" r:id="rId14"/>
    <p:sldId id="363" r:id="rId15"/>
    <p:sldId id="367" r:id="rId16"/>
    <p:sldId id="368" r:id="rId17"/>
    <p:sldId id="369" r:id="rId18"/>
    <p:sldId id="370" r:id="rId19"/>
    <p:sldId id="371" r:id="rId20"/>
    <p:sldId id="372" r:id="rId21"/>
    <p:sldId id="373" r:id="rId22"/>
    <p:sldId id="374" r:id="rId23"/>
    <p:sldId id="376" r:id="rId24"/>
    <p:sldId id="3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61322" autoAdjust="0"/>
  </p:normalViewPr>
  <p:slideViewPr>
    <p:cSldViewPr snapToGrid="0">
      <p:cViewPr varScale="1">
        <p:scale>
          <a:sx n="63" d="100"/>
          <a:sy n="63" d="100"/>
        </p:scale>
        <p:origin x="90" y="600"/>
      </p:cViewPr>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6CF39-F4C4-42A4-A862-B42601CFB62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kumimoji="1" lang="ja-JP" altLang="en-US"/>
        </a:p>
      </dgm:t>
    </dgm:pt>
    <dgm:pt modelId="{8416D4BE-2651-4E9D-A9DF-9DD109B9F70D}">
      <dgm:prSet custT="1"/>
      <dgm:spPr>
        <a:solidFill>
          <a:schemeClr val="accent2">
            <a:lumMod val="40000"/>
            <a:lumOff val="60000"/>
          </a:schemeClr>
        </a:solidFill>
        <a:ln>
          <a:solidFill>
            <a:schemeClr val="accent2"/>
          </a:solidFill>
        </a:ln>
      </dgm:spPr>
      <dgm:t>
        <a:bodyPr/>
        <a:lstStyle/>
        <a:p>
          <a:pPr rtl="0"/>
          <a:r>
            <a:rPr kumimoji="1" lang="ja-JP" altLang="en-US" sz="4800" dirty="0" smtClean="0">
              <a:solidFill>
                <a:schemeClr val="tx1"/>
              </a:solidFill>
              <a:latin typeface="ＭＳ ゴシック" panose="020B0609070205080204" pitchFamily="49" charset="-128"/>
              <a:ea typeface="ＭＳ ゴシック" panose="020B0609070205080204" pitchFamily="49" charset="-128"/>
            </a:rPr>
            <a:t>人</a:t>
          </a:r>
          <a:endParaRPr lang="ja-JP" altLang="en-US" sz="4800" dirty="0">
            <a:solidFill>
              <a:schemeClr val="tx1"/>
            </a:solidFill>
            <a:latin typeface="ＭＳ ゴシック" panose="020B0609070205080204" pitchFamily="49" charset="-128"/>
            <a:ea typeface="ＭＳ ゴシック" panose="020B0609070205080204" pitchFamily="49" charset="-128"/>
          </a:endParaRPr>
        </a:p>
      </dgm:t>
    </dgm:pt>
    <dgm:pt modelId="{477DF26E-39D0-4273-A296-2F7FAB865984}" type="parTrans" cxnId="{7C2BB9E1-4C15-4AE5-A4D8-160240CCB0A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EA16D36-9F97-43FC-BFB9-65A9FD610437}" type="sibTrans" cxnId="{7C2BB9E1-4C15-4AE5-A4D8-160240CCB0A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0CE7259D-15BA-4585-868A-4FC729587270}">
      <dgm:prSet custT="1"/>
      <dgm:spPr>
        <a:solidFill>
          <a:schemeClr val="accent2">
            <a:lumMod val="20000"/>
            <a:lumOff val="80000"/>
            <a:alpha val="90000"/>
          </a:schemeClr>
        </a:solidFill>
      </dgm:spPr>
      <dgm:t>
        <a:bodyPr lIns="108000" rIns="36000"/>
        <a:lstStyle/>
        <a:p>
          <a:pPr rtl="0">
            <a:lnSpc>
              <a:spcPts val="1800"/>
            </a:lnSpc>
          </a:pPr>
          <a:r>
            <a:rPr kumimoji="1" lang="ja-JP" altLang="en-US" sz="2100" b="1" dirty="0" smtClean="0">
              <a:solidFill>
                <a:schemeClr val="tx1"/>
              </a:solidFill>
              <a:latin typeface="ＭＳ ゴシック" panose="020B0609070205080204" pitchFamily="49" charset="-128"/>
              <a:ea typeface="ＭＳ ゴシック" panose="020B0609070205080204" pitchFamily="49" charset="-128"/>
            </a:rPr>
            <a:t>プログラミング教育をリードする教員</a:t>
          </a:r>
          <a:endParaRPr lang="ja-JP" altLang="en-US" sz="2100" b="1" dirty="0">
            <a:solidFill>
              <a:schemeClr val="tx1"/>
            </a:solidFill>
            <a:latin typeface="ＭＳ ゴシック" panose="020B0609070205080204" pitchFamily="49" charset="-128"/>
            <a:ea typeface="ＭＳ ゴシック" panose="020B0609070205080204" pitchFamily="49" charset="-128"/>
          </a:endParaRPr>
        </a:p>
      </dgm:t>
    </dgm:pt>
    <dgm:pt modelId="{8D021249-018F-4850-A059-AA9D406919C9}" type="parTrans" cxnId="{E21618ED-4AE1-4008-9A12-9E63FB95D0B3}">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BE09EE91-C75F-453A-9736-7826881F178B}" type="sibTrans" cxnId="{E21618ED-4AE1-4008-9A12-9E63FB95D0B3}">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448E7854-7385-4CFD-9268-BF0A9C10BF2C}">
      <dgm:prSet custT="1"/>
      <dgm:spPr>
        <a:solidFill>
          <a:schemeClr val="accent2">
            <a:lumMod val="20000"/>
            <a:lumOff val="80000"/>
            <a:alpha val="90000"/>
          </a:schemeClr>
        </a:solidFill>
      </dgm:spPr>
      <dgm:t>
        <a:bodyPr lIns="108000" rIns="36000"/>
        <a:lstStyle/>
        <a:p>
          <a:pPr rtl="0">
            <a:lnSpc>
              <a:spcPts val="1800"/>
            </a:lnSpc>
          </a:pPr>
          <a:r>
            <a:rPr kumimoji="1" lang="ja-JP" altLang="en-US" sz="2100" b="1" dirty="0" smtClean="0">
              <a:solidFill>
                <a:schemeClr val="tx1"/>
              </a:solidFill>
              <a:latin typeface="ＭＳ ゴシック" panose="020B0609070205080204" pitchFamily="49" charset="-128"/>
              <a:ea typeface="ＭＳ ゴシック" panose="020B0609070205080204" pitchFamily="49" charset="-128"/>
            </a:rPr>
            <a:t>プログラミングの知識・見識の習得</a:t>
          </a:r>
          <a:endParaRPr lang="ja-JP" altLang="en-US" sz="2100" b="1" dirty="0">
            <a:solidFill>
              <a:schemeClr val="tx1"/>
            </a:solidFill>
            <a:latin typeface="ＭＳ ゴシック" panose="020B0609070205080204" pitchFamily="49" charset="-128"/>
            <a:ea typeface="ＭＳ ゴシック" panose="020B0609070205080204" pitchFamily="49" charset="-128"/>
          </a:endParaRPr>
        </a:p>
      </dgm:t>
    </dgm:pt>
    <dgm:pt modelId="{DF31D848-61A1-47D8-950D-CD37A96F846B}" type="parTrans" cxnId="{3C17CB62-0A27-4DCF-8502-077230EE8D3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EC8D1A0C-D528-43EC-B808-B19FF97D8CBB}" type="sibTrans" cxnId="{3C17CB62-0A27-4DCF-8502-077230EE8D3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4E8BF935-32B5-4EF1-829A-EEDC47ACF666}">
      <dgm:prSet custT="1"/>
      <dgm:spPr>
        <a:solidFill>
          <a:schemeClr val="accent2">
            <a:lumMod val="20000"/>
            <a:lumOff val="80000"/>
            <a:alpha val="90000"/>
          </a:schemeClr>
        </a:solidFill>
      </dgm:spPr>
      <dgm:t>
        <a:bodyPr lIns="108000" rIns="36000"/>
        <a:lstStyle/>
        <a:p>
          <a:pPr rtl="0">
            <a:lnSpc>
              <a:spcPts val="1800"/>
            </a:lnSpc>
          </a:pPr>
          <a:r>
            <a:rPr kumimoji="1" lang="en-US" sz="2100" b="1" dirty="0" smtClean="0">
              <a:solidFill>
                <a:schemeClr val="tx1"/>
              </a:solidFill>
              <a:latin typeface="ＭＳ ゴシック" panose="020B0609070205080204" pitchFamily="49" charset="-128"/>
              <a:ea typeface="ＭＳ ゴシック" panose="020B0609070205080204" pitchFamily="49" charset="-128"/>
            </a:rPr>
            <a:t>ICT</a:t>
          </a:r>
          <a:r>
            <a:rPr kumimoji="1" lang="ja-JP" sz="2100" b="1" dirty="0" smtClean="0">
              <a:solidFill>
                <a:schemeClr val="tx1"/>
              </a:solidFill>
              <a:latin typeface="ＭＳ ゴシック" panose="020B0609070205080204" pitchFamily="49" charset="-128"/>
              <a:ea typeface="ＭＳ ゴシック" panose="020B0609070205080204" pitchFamily="49" charset="-128"/>
            </a:rPr>
            <a:t>支援員の確保</a:t>
          </a:r>
          <a:endParaRPr lang="ja-JP" sz="2100" b="1" dirty="0">
            <a:solidFill>
              <a:schemeClr val="tx1"/>
            </a:solidFill>
            <a:latin typeface="ＭＳ ゴシック" panose="020B0609070205080204" pitchFamily="49" charset="-128"/>
            <a:ea typeface="ＭＳ ゴシック" panose="020B0609070205080204" pitchFamily="49" charset="-128"/>
          </a:endParaRPr>
        </a:p>
      </dgm:t>
    </dgm:pt>
    <dgm:pt modelId="{C0A7A925-BCA8-46B4-99A2-999CE3CBD8E5}" type="parTrans" cxnId="{68EEE1BB-B4CE-4CFD-AF47-68D30F79B67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0F341B5-B235-40D5-9160-5719E2C29FAE}" type="sibTrans" cxnId="{68EEE1BB-B4CE-4CFD-AF47-68D30F79B67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6CB4BA5A-F0D6-4CE1-86AF-78030C2803A4}">
      <dgm:prSet custT="1"/>
      <dgm:spPr>
        <a:solidFill>
          <a:schemeClr val="accent6">
            <a:lumMod val="40000"/>
            <a:lumOff val="60000"/>
          </a:schemeClr>
        </a:solidFill>
        <a:ln>
          <a:solidFill>
            <a:schemeClr val="accent6"/>
          </a:solidFill>
        </a:ln>
      </dgm:spPr>
      <dgm:t>
        <a:bodyPr/>
        <a:lstStyle/>
        <a:p>
          <a:pPr rtl="0"/>
          <a:r>
            <a:rPr kumimoji="1" lang="ja-JP" altLang="en-US" sz="4800" smtClean="0">
              <a:solidFill>
                <a:schemeClr val="tx1"/>
              </a:solidFill>
              <a:latin typeface="ＭＳ ゴシック" panose="020B0609070205080204" pitchFamily="49" charset="-128"/>
              <a:ea typeface="ＭＳ ゴシック" panose="020B0609070205080204" pitchFamily="49" charset="-128"/>
            </a:rPr>
            <a:t>もの</a:t>
          </a:r>
          <a:endParaRPr lang="ja-JP" altLang="en-US" sz="4800">
            <a:solidFill>
              <a:schemeClr val="tx1"/>
            </a:solidFill>
            <a:latin typeface="ＭＳ ゴシック" panose="020B0609070205080204" pitchFamily="49" charset="-128"/>
            <a:ea typeface="ＭＳ ゴシック" panose="020B0609070205080204" pitchFamily="49" charset="-128"/>
          </a:endParaRPr>
        </a:p>
      </dgm:t>
    </dgm:pt>
    <dgm:pt modelId="{814C7002-BC2E-4E09-B4B7-82AE073A1C1E}" type="parTrans" cxnId="{0735B639-D599-4A46-97F5-9A48E47960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54C1C337-C17B-481D-9BD0-FFAA993EC020}" type="sibTrans" cxnId="{0735B639-D599-4A46-97F5-9A48E47960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2894E6B-3A3D-41A3-8EBA-CCE5CE076106}">
      <dgm:prSet custT="1"/>
      <dgm:spPr>
        <a:solidFill>
          <a:schemeClr val="accent6">
            <a:lumMod val="20000"/>
            <a:lumOff val="80000"/>
            <a:alpha val="90000"/>
          </a:schemeClr>
        </a:solidFill>
      </dgm:spPr>
      <dgm:t>
        <a:bodyPr lIns="108000"/>
        <a:lstStyle/>
        <a:p>
          <a:pPr rtl="0"/>
          <a:r>
            <a:rPr kumimoji="1" lang="en-US" sz="2100" b="1" dirty="0" smtClean="0">
              <a:solidFill>
                <a:schemeClr val="tx1"/>
              </a:solidFill>
              <a:latin typeface="ＭＳ ゴシック" panose="020B0609070205080204" pitchFamily="49" charset="-128"/>
              <a:ea typeface="ＭＳ ゴシック" panose="020B0609070205080204" pitchFamily="49" charset="-128"/>
            </a:rPr>
            <a:t>ICT</a:t>
          </a:r>
          <a:r>
            <a:rPr kumimoji="1" lang="ja-JP" sz="2100" b="1" dirty="0" smtClean="0">
              <a:solidFill>
                <a:schemeClr val="tx1"/>
              </a:solidFill>
              <a:latin typeface="ＭＳ ゴシック" panose="020B0609070205080204" pitchFamily="49" charset="-128"/>
              <a:ea typeface="ＭＳ ゴシック" panose="020B0609070205080204" pitchFamily="49" charset="-128"/>
            </a:rPr>
            <a:t>環境の整備</a:t>
          </a:r>
          <a:r>
            <a:rPr kumimoji="1" lang="en-US" altLang="ja-JP" sz="2100" b="1"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2100" b="1" dirty="0" smtClean="0">
              <a:solidFill>
                <a:schemeClr val="tx1"/>
              </a:solidFill>
              <a:latin typeface="ＭＳ ゴシック" panose="020B0609070205080204" pitchFamily="49" charset="-128"/>
              <a:ea typeface="ＭＳ ゴシック" panose="020B0609070205080204" pitchFamily="49" charset="-128"/>
            </a:rPr>
          </a:br>
          <a:r>
            <a:rPr kumimoji="1" lang="ja-JP" sz="2100" b="1" dirty="0" smtClean="0">
              <a:solidFill>
                <a:schemeClr val="tx1"/>
              </a:solidFill>
              <a:latin typeface="ＭＳ ゴシック" panose="020B0609070205080204" pitchFamily="49" charset="-128"/>
              <a:ea typeface="ＭＳ ゴシック" panose="020B0609070205080204" pitchFamily="49" charset="-128"/>
            </a:rPr>
            <a:t>（</a:t>
          </a:r>
          <a:r>
            <a:rPr kumimoji="1" lang="en-US" sz="2100" b="1" dirty="0" smtClean="0">
              <a:solidFill>
                <a:schemeClr val="tx1"/>
              </a:solidFill>
              <a:latin typeface="ＭＳ ゴシック" panose="020B0609070205080204" pitchFamily="49" charset="-128"/>
              <a:ea typeface="ＭＳ ゴシック" panose="020B0609070205080204" pitchFamily="49" charset="-128"/>
            </a:rPr>
            <a:t>PC</a:t>
          </a:r>
          <a:r>
            <a:rPr kumimoji="1" lang="ja-JP" sz="2100" b="1" dirty="0" smtClean="0">
              <a:solidFill>
                <a:schemeClr val="tx1"/>
              </a:solidFill>
              <a:latin typeface="ＭＳ ゴシック" panose="020B0609070205080204" pitchFamily="49" charset="-128"/>
              <a:ea typeface="ＭＳ ゴシック" panose="020B0609070205080204" pitchFamily="49" charset="-128"/>
            </a:rPr>
            <a:t>・タブレット端末・</a:t>
          </a:r>
          <a:r>
            <a:rPr kumimoji="1" lang="en-US" sz="2100" b="1" dirty="0" smtClean="0">
              <a:solidFill>
                <a:schemeClr val="tx1"/>
              </a:solidFill>
              <a:latin typeface="ＭＳ ゴシック" panose="020B0609070205080204" pitchFamily="49" charset="-128"/>
              <a:ea typeface="ＭＳ ゴシック" panose="020B0609070205080204" pitchFamily="49" charset="-128"/>
            </a:rPr>
            <a:t>LAN</a:t>
          </a:r>
          <a:r>
            <a:rPr kumimoji="1" lang="ja-JP" sz="2100" b="1" dirty="0" smtClean="0">
              <a:solidFill>
                <a:schemeClr val="tx1"/>
              </a:solidFill>
              <a:latin typeface="ＭＳ ゴシック" panose="020B0609070205080204" pitchFamily="49" charset="-128"/>
              <a:ea typeface="ＭＳ ゴシック" panose="020B0609070205080204" pitchFamily="49" charset="-128"/>
            </a:rPr>
            <a:t>）</a:t>
          </a:r>
          <a:endParaRPr lang="ja-JP" sz="2100" b="1" dirty="0">
            <a:solidFill>
              <a:schemeClr val="tx1"/>
            </a:solidFill>
            <a:latin typeface="ＭＳ ゴシック" panose="020B0609070205080204" pitchFamily="49" charset="-128"/>
            <a:ea typeface="ＭＳ ゴシック" panose="020B0609070205080204" pitchFamily="49" charset="-128"/>
          </a:endParaRPr>
        </a:p>
      </dgm:t>
    </dgm:pt>
    <dgm:pt modelId="{8C99D68F-76F6-41AB-A1AB-270DCDC53011}" type="parTrans" cxnId="{E093FB89-EC1D-460A-8C84-57FB11F6C4C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9BB64731-A4A8-4AD1-9E7C-301872743071}" type="sibTrans" cxnId="{E093FB89-EC1D-460A-8C84-57FB11F6C4C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30B1414-ED6D-44ED-9838-97781F1EFC43}">
      <dgm:prSet custT="1"/>
      <dgm:spPr>
        <a:solidFill>
          <a:schemeClr val="accent5">
            <a:lumMod val="40000"/>
            <a:lumOff val="60000"/>
          </a:schemeClr>
        </a:solidFill>
        <a:ln>
          <a:solidFill>
            <a:schemeClr val="accent5"/>
          </a:solidFill>
        </a:ln>
      </dgm:spPr>
      <dgm:t>
        <a:bodyPr/>
        <a:lstStyle/>
        <a:p>
          <a:pPr rtl="0"/>
          <a:r>
            <a:rPr kumimoji="1" lang="ja-JP" altLang="en-US" sz="4800" smtClean="0">
              <a:solidFill>
                <a:schemeClr val="tx1"/>
              </a:solidFill>
              <a:latin typeface="ＭＳ ゴシック" panose="020B0609070205080204" pitchFamily="49" charset="-128"/>
              <a:ea typeface="ＭＳ ゴシック" panose="020B0609070205080204" pitchFamily="49" charset="-128"/>
            </a:rPr>
            <a:t>こと</a:t>
          </a:r>
          <a:endParaRPr lang="ja-JP" altLang="en-US" sz="4800">
            <a:solidFill>
              <a:schemeClr val="tx1"/>
            </a:solidFill>
            <a:latin typeface="ＭＳ ゴシック" panose="020B0609070205080204" pitchFamily="49" charset="-128"/>
            <a:ea typeface="ＭＳ ゴシック" panose="020B0609070205080204" pitchFamily="49" charset="-128"/>
          </a:endParaRPr>
        </a:p>
      </dgm:t>
    </dgm:pt>
    <dgm:pt modelId="{D3B7EB22-FA47-4BD9-B594-73FF5226FAF5}" type="parTrans" cxnId="{58D88EF7-80B7-4B65-9BAE-5213FA8925F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76818CD6-462B-48C8-948D-B9B477AA61D4}" type="sibTrans" cxnId="{58D88EF7-80B7-4B65-9BAE-5213FA8925F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FA76CF3C-D860-453B-86DD-2C1220D3256B}">
      <dgm:prSet custT="1"/>
      <dgm:spPr>
        <a:solidFill>
          <a:schemeClr val="accent5">
            <a:lumMod val="20000"/>
            <a:lumOff val="80000"/>
            <a:alpha val="90000"/>
          </a:schemeClr>
        </a:solidFill>
      </dgm:spPr>
      <dgm:t>
        <a:bodyPr lIns="108000" rIns="180000"/>
        <a:lstStyle/>
        <a:p>
          <a:pPr rtl="0"/>
          <a:r>
            <a:rPr kumimoji="1" lang="ja-JP" altLang="en-US" sz="2100" b="1" dirty="0" smtClean="0">
              <a:solidFill>
                <a:schemeClr val="tx1"/>
              </a:solidFill>
              <a:latin typeface="ＭＳ ゴシック" panose="020B0609070205080204" pitchFamily="49" charset="-128"/>
              <a:ea typeface="ＭＳ ゴシック" panose="020B0609070205080204" pitchFamily="49" charset="-128"/>
            </a:rPr>
            <a:t>プログラミング教育の事例の蓄積</a:t>
          </a:r>
          <a:endParaRPr lang="ja-JP" altLang="en-US" sz="2100" b="1" dirty="0">
            <a:solidFill>
              <a:schemeClr val="tx1"/>
            </a:solidFill>
            <a:latin typeface="ＭＳ ゴシック" panose="020B0609070205080204" pitchFamily="49" charset="-128"/>
            <a:ea typeface="ＭＳ ゴシック" panose="020B0609070205080204" pitchFamily="49" charset="-128"/>
          </a:endParaRPr>
        </a:p>
      </dgm:t>
    </dgm:pt>
    <dgm:pt modelId="{581D9333-20EC-4F1A-88A6-91FB19F4394F}" type="parTrans" cxnId="{004C299B-D0C4-41CC-B642-5594252A63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6738116C-8D24-4CC6-9712-EE36C88C1D36}" type="sibTrans" cxnId="{004C299B-D0C4-41CC-B642-5594252A63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F036AD14-42A0-4557-B8C5-B484B118CF78}">
      <dgm:prSet custT="1"/>
      <dgm:spPr>
        <a:solidFill>
          <a:schemeClr val="accent5">
            <a:lumMod val="20000"/>
            <a:lumOff val="80000"/>
            <a:alpha val="90000"/>
          </a:schemeClr>
        </a:solidFill>
      </dgm:spPr>
      <dgm:t>
        <a:bodyPr lIns="108000" rIns="180000"/>
        <a:lstStyle/>
        <a:p>
          <a:pPr rtl="0"/>
          <a:r>
            <a:rPr kumimoji="1" lang="ja-JP" sz="2100" b="1" dirty="0" smtClean="0">
              <a:solidFill>
                <a:schemeClr val="tx1"/>
              </a:solidFill>
              <a:latin typeface="ＭＳ ゴシック" panose="020B0609070205080204" pitchFamily="49" charset="-128"/>
              <a:ea typeface="ＭＳ ゴシック" panose="020B0609070205080204" pitchFamily="49" charset="-128"/>
            </a:rPr>
            <a:t>カリキュラムの作成</a:t>
          </a:r>
          <a:r>
            <a:rPr kumimoji="1" lang="en-US" sz="2100" b="1" dirty="0" smtClean="0">
              <a:solidFill>
                <a:schemeClr val="tx1"/>
              </a:solidFill>
              <a:latin typeface="ＭＳ ゴシック" panose="020B0609070205080204" pitchFamily="49" charset="-128"/>
              <a:ea typeface="ＭＳ ゴシック" panose="020B0609070205080204" pitchFamily="49" charset="-128"/>
            </a:rPr>
            <a:t>	</a:t>
          </a:r>
          <a:endParaRPr lang="ja-JP" sz="2100" b="1" dirty="0">
            <a:solidFill>
              <a:schemeClr val="tx1"/>
            </a:solidFill>
            <a:latin typeface="ＭＳ ゴシック" panose="020B0609070205080204" pitchFamily="49" charset="-128"/>
            <a:ea typeface="ＭＳ ゴシック" panose="020B0609070205080204" pitchFamily="49" charset="-128"/>
          </a:endParaRPr>
        </a:p>
      </dgm:t>
    </dgm:pt>
    <dgm:pt modelId="{4884D708-7370-4C04-B91E-3EC7855D1C26}" type="parTrans" cxnId="{57278046-2A58-48C1-BE0A-841CAB6D7D3E}">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225D43DA-2F9F-4B69-9990-C7B70978BD9A}" type="sibTrans" cxnId="{57278046-2A58-48C1-BE0A-841CAB6D7D3E}">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0776971E-F79A-4102-87D6-C635CC73EC55}" type="pres">
      <dgm:prSet presAssocID="{8E36CF39-F4C4-42A4-A862-B42601CFB62D}" presName="Name0" presStyleCnt="0">
        <dgm:presLayoutVars>
          <dgm:dir/>
          <dgm:animLvl val="lvl"/>
          <dgm:resizeHandles val="exact"/>
        </dgm:presLayoutVars>
      </dgm:prSet>
      <dgm:spPr/>
      <dgm:t>
        <a:bodyPr/>
        <a:lstStyle/>
        <a:p>
          <a:endParaRPr kumimoji="1" lang="ja-JP" altLang="en-US"/>
        </a:p>
      </dgm:t>
    </dgm:pt>
    <dgm:pt modelId="{8E515E6B-E2E1-41A8-A4B2-8268406D493C}" type="pres">
      <dgm:prSet presAssocID="{8416D4BE-2651-4E9D-A9DF-9DD109B9F70D}" presName="linNode" presStyleCnt="0"/>
      <dgm:spPr/>
    </dgm:pt>
    <dgm:pt modelId="{A5B53CD1-17DA-4B81-AA79-3BDF2817B1FC}" type="pres">
      <dgm:prSet presAssocID="{8416D4BE-2651-4E9D-A9DF-9DD109B9F70D}" presName="parentText" presStyleLbl="node1" presStyleIdx="0" presStyleCnt="3" custLinFactNeighborX="-836" custLinFactNeighborY="-47796">
        <dgm:presLayoutVars>
          <dgm:chMax val="1"/>
          <dgm:bulletEnabled val="1"/>
        </dgm:presLayoutVars>
      </dgm:prSet>
      <dgm:spPr/>
      <dgm:t>
        <a:bodyPr/>
        <a:lstStyle/>
        <a:p>
          <a:endParaRPr kumimoji="1" lang="ja-JP" altLang="en-US"/>
        </a:p>
      </dgm:t>
    </dgm:pt>
    <dgm:pt modelId="{0FCBB675-DED8-4464-918E-EE60D90064F4}" type="pres">
      <dgm:prSet presAssocID="{8416D4BE-2651-4E9D-A9DF-9DD109B9F70D}" presName="descendantText" presStyleLbl="alignAccFollowNode1" presStyleIdx="0" presStyleCnt="3">
        <dgm:presLayoutVars>
          <dgm:bulletEnabled val="1"/>
        </dgm:presLayoutVars>
      </dgm:prSet>
      <dgm:spPr/>
      <dgm:t>
        <a:bodyPr/>
        <a:lstStyle/>
        <a:p>
          <a:endParaRPr kumimoji="1" lang="ja-JP" altLang="en-US"/>
        </a:p>
      </dgm:t>
    </dgm:pt>
    <dgm:pt modelId="{9F38069B-ED6A-45E3-ABF5-4CE2C77F8022}" type="pres">
      <dgm:prSet presAssocID="{3EA16D36-9F97-43FC-BFB9-65A9FD610437}" presName="sp" presStyleCnt="0"/>
      <dgm:spPr/>
    </dgm:pt>
    <dgm:pt modelId="{5A3C4984-87A9-455E-9C82-AFC8D30567CD}" type="pres">
      <dgm:prSet presAssocID="{6CB4BA5A-F0D6-4CE1-86AF-78030C2803A4}" presName="linNode" presStyleCnt="0"/>
      <dgm:spPr/>
    </dgm:pt>
    <dgm:pt modelId="{6080F541-89ED-448A-A443-5698DBD42266}" type="pres">
      <dgm:prSet presAssocID="{6CB4BA5A-F0D6-4CE1-86AF-78030C2803A4}" presName="parentText" presStyleLbl="node1" presStyleIdx="1" presStyleCnt="3">
        <dgm:presLayoutVars>
          <dgm:chMax val="1"/>
          <dgm:bulletEnabled val="1"/>
        </dgm:presLayoutVars>
      </dgm:prSet>
      <dgm:spPr/>
      <dgm:t>
        <a:bodyPr/>
        <a:lstStyle/>
        <a:p>
          <a:endParaRPr kumimoji="1" lang="ja-JP" altLang="en-US"/>
        </a:p>
      </dgm:t>
    </dgm:pt>
    <dgm:pt modelId="{086442DF-DCBA-4A74-840E-53E5F976F2A0}" type="pres">
      <dgm:prSet presAssocID="{6CB4BA5A-F0D6-4CE1-86AF-78030C2803A4}" presName="descendantText" presStyleLbl="alignAccFollowNode1" presStyleIdx="1" presStyleCnt="3">
        <dgm:presLayoutVars>
          <dgm:bulletEnabled val="1"/>
        </dgm:presLayoutVars>
      </dgm:prSet>
      <dgm:spPr/>
      <dgm:t>
        <a:bodyPr/>
        <a:lstStyle/>
        <a:p>
          <a:endParaRPr kumimoji="1" lang="ja-JP" altLang="en-US"/>
        </a:p>
      </dgm:t>
    </dgm:pt>
    <dgm:pt modelId="{6C852CEC-FBDF-4007-A5F9-CCED969FBE18}" type="pres">
      <dgm:prSet presAssocID="{54C1C337-C17B-481D-9BD0-FFAA993EC020}" presName="sp" presStyleCnt="0"/>
      <dgm:spPr/>
    </dgm:pt>
    <dgm:pt modelId="{00A0992B-F349-44CC-89E0-6D769E98B85A}" type="pres">
      <dgm:prSet presAssocID="{330B1414-ED6D-44ED-9838-97781F1EFC43}" presName="linNode" presStyleCnt="0"/>
      <dgm:spPr/>
    </dgm:pt>
    <dgm:pt modelId="{2FFC84A7-EB8F-44BD-AB83-092524778854}" type="pres">
      <dgm:prSet presAssocID="{330B1414-ED6D-44ED-9838-97781F1EFC43}" presName="parentText" presStyleLbl="node1" presStyleIdx="2" presStyleCnt="3">
        <dgm:presLayoutVars>
          <dgm:chMax val="1"/>
          <dgm:bulletEnabled val="1"/>
        </dgm:presLayoutVars>
      </dgm:prSet>
      <dgm:spPr/>
      <dgm:t>
        <a:bodyPr/>
        <a:lstStyle/>
        <a:p>
          <a:endParaRPr kumimoji="1" lang="ja-JP" altLang="en-US"/>
        </a:p>
      </dgm:t>
    </dgm:pt>
    <dgm:pt modelId="{CAFBF125-D72E-43F1-82F1-77707CFE6B99}" type="pres">
      <dgm:prSet presAssocID="{330B1414-ED6D-44ED-9838-97781F1EFC43}" presName="descendantText" presStyleLbl="alignAccFollowNode1" presStyleIdx="2" presStyleCnt="3">
        <dgm:presLayoutVars>
          <dgm:bulletEnabled val="1"/>
        </dgm:presLayoutVars>
      </dgm:prSet>
      <dgm:spPr/>
      <dgm:t>
        <a:bodyPr/>
        <a:lstStyle/>
        <a:p>
          <a:endParaRPr kumimoji="1" lang="ja-JP" altLang="en-US"/>
        </a:p>
      </dgm:t>
    </dgm:pt>
  </dgm:ptLst>
  <dgm:cxnLst>
    <dgm:cxn modelId="{A6D87003-6415-45EC-B382-3057C868F6AA}" type="presOf" srcId="{330B1414-ED6D-44ED-9838-97781F1EFC43}" destId="{2FFC84A7-EB8F-44BD-AB83-092524778854}" srcOrd="0" destOrd="0" presId="urn:microsoft.com/office/officeart/2005/8/layout/vList5"/>
    <dgm:cxn modelId="{57278046-2A58-48C1-BE0A-841CAB6D7D3E}" srcId="{330B1414-ED6D-44ED-9838-97781F1EFC43}" destId="{F036AD14-42A0-4557-B8C5-B484B118CF78}" srcOrd="1" destOrd="0" parTransId="{4884D708-7370-4C04-B91E-3EC7855D1C26}" sibTransId="{225D43DA-2F9F-4B69-9990-C7B70978BD9A}"/>
    <dgm:cxn modelId="{D4B88653-8790-4355-A4F0-F3F055D69329}" type="presOf" srcId="{8416D4BE-2651-4E9D-A9DF-9DD109B9F70D}" destId="{A5B53CD1-17DA-4B81-AA79-3BDF2817B1FC}" srcOrd="0" destOrd="0" presId="urn:microsoft.com/office/officeart/2005/8/layout/vList5"/>
    <dgm:cxn modelId="{E21618ED-4AE1-4008-9A12-9E63FB95D0B3}" srcId="{8416D4BE-2651-4E9D-A9DF-9DD109B9F70D}" destId="{0CE7259D-15BA-4585-868A-4FC729587270}" srcOrd="0" destOrd="0" parTransId="{8D021249-018F-4850-A059-AA9D406919C9}" sibTransId="{BE09EE91-C75F-453A-9736-7826881F178B}"/>
    <dgm:cxn modelId="{1536CD79-2099-499E-B62A-536506AFCAF9}" type="presOf" srcId="{8E36CF39-F4C4-42A4-A862-B42601CFB62D}" destId="{0776971E-F79A-4102-87D6-C635CC73EC55}" srcOrd="0" destOrd="0" presId="urn:microsoft.com/office/officeart/2005/8/layout/vList5"/>
    <dgm:cxn modelId="{0735B639-D599-4A46-97F5-9A48E4796001}" srcId="{8E36CF39-F4C4-42A4-A862-B42601CFB62D}" destId="{6CB4BA5A-F0D6-4CE1-86AF-78030C2803A4}" srcOrd="1" destOrd="0" parTransId="{814C7002-BC2E-4E09-B4B7-82AE073A1C1E}" sibTransId="{54C1C337-C17B-481D-9BD0-FFAA993EC020}"/>
    <dgm:cxn modelId="{E093FB89-EC1D-460A-8C84-57FB11F6C4C6}" srcId="{6CB4BA5A-F0D6-4CE1-86AF-78030C2803A4}" destId="{32894E6B-3A3D-41A3-8EBA-CCE5CE076106}" srcOrd="0" destOrd="0" parTransId="{8C99D68F-76F6-41AB-A1AB-270DCDC53011}" sibTransId="{9BB64731-A4A8-4AD1-9E7C-301872743071}"/>
    <dgm:cxn modelId="{7C2BB9E1-4C15-4AE5-A4D8-160240CCB0AF}" srcId="{8E36CF39-F4C4-42A4-A862-B42601CFB62D}" destId="{8416D4BE-2651-4E9D-A9DF-9DD109B9F70D}" srcOrd="0" destOrd="0" parTransId="{477DF26E-39D0-4273-A296-2F7FAB865984}" sibTransId="{3EA16D36-9F97-43FC-BFB9-65A9FD610437}"/>
    <dgm:cxn modelId="{0934B172-C5F0-4C64-80B0-768792F527EA}" type="presOf" srcId="{0CE7259D-15BA-4585-868A-4FC729587270}" destId="{0FCBB675-DED8-4464-918E-EE60D90064F4}" srcOrd="0" destOrd="0" presId="urn:microsoft.com/office/officeart/2005/8/layout/vList5"/>
    <dgm:cxn modelId="{B64992EC-7353-4F38-B218-85AD521520CB}" type="presOf" srcId="{FA76CF3C-D860-453B-86DD-2C1220D3256B}" destId="{CAFBF125-D72E-43F1-82F1-77707CFE6B99}" srcOrd="0" destOrd="0" presId="urn:microsoft.com/office/officeart/2005/8/layout/vList5"/>
    <dgm:cxn modelId="{68EEE1BB-B4CE-4CFD-AF47-68D30F79B67F}" srcId="{8416D4BE-2651-4E9D-A9DF-9DD109B9F70D}" destId="{4E8BF935-32B5-4EF1-829A-EEDC47ACF666}" srcOrd="2" destOrd="0" parTransId="{C0A7A925-BCA8-46B4-99A2-999CE3CBD8E5}" sibTransId="{30F341B5-B235-40D5-9160-5719E2C29FAE}"/>
    <dgm:cxn modelId="{4C9819FB-B16E-440F-A7B6-A08255548472}" type="presOf" srcId="{4E8BF935-32B5-4EF1-829A-EEDC47ACF666}" destId="{0FCBB675-DED8-4464-918E-EE60D90064F4}" srcOrd="0" destOrd="2" presId="urn:microsoft.com/office/officeart/2005/8/layout/vList5"/>
    <dgm:cxn modelId="{E1157F97-7F52-4F94-8570-29E37DC02680}" type="presOf" srcId="{32894E6B-3A3D-41A3-8EBA-CCE5CE076106}" destId="{086442DF-DCBA-4A74-840E-53E5F976F2A0}" srcOrd="0" destOrd="0" presId="urn:microsoft.com/office/officeart/2005/8/layout/vList5"/>
    <dgm:cxn modelId="{004C299B-D0C4-41CC-B642-5594252A6301}" srcId="{330B1414-ED6D-44ED-9838-97781F1EFC43}" destId="{FA76CF3C-D860-453B-86DD-2C1220D3256B}" srcOrd="0" destOrd="0" parTransId="{581D9333-20EC-4F1A-88A6-91FB19F4394F}" sibTransId="{6738116C-8D24-4CC6-9712-EE36C88C1D36}"/>
    <dgm:cxn modelId="{EFECB16D-B06A-45FE-833E-60586CD5A976}" type="presOf" srcId="{F036AD14-42A0-4557-B8C5-B484B118CF78}" destId="{CAFBF125-D72E-43F1-82F1-77707CFE6B99}" srcOrd="0" destOrd="1" presId="urn:microsoft.com/office/officeart/2005/8/layout/vList5"/>
    <dgm:cxn modelId="{3C17CB62-0A27-4DCF-8502-077230EE8D36}" srcId="{8416D4BE-2651-4E9D-A9DF-9DD109B9F70D}" destId="{448E7854-7385-4CFD-9268-BF0A9C10BF2C}" srcOrd="1" destOrd="0" parTransId="{DF31D848-61A1-47D8-950D-CD37A96F846B}" sibTransId="{EC8D1A0C-D528-43EC-B808-B19FF97D8CBB}"/>
    <dgm:cxn modelId="{9A002BEB-2053-4658-A557-97E7C2B89719}" type="presOf" srcId="{6CB4BA5A-F0D6-4CE1-86AF-78030C2803A4}" destId="{6080F541-89ED-448A-A443-5698DBD42266}" srcOrd="0" destOrd="0" presId="urn:microsoft.com/office/officeart/2005/8/layout/vList5"/>
    <dgm:cxn modelId="{689382C3-E294-4060-B168-EAEFA42AFEE4}" type="presOf" srcId="{448E7854-7385-4CFD-9268-BF0A9C10BF2C}" destId="{0FCBB675-DED8-4464-918E-EE60D90064F4}" srcOrd="0" destOrd="1" presId="urn:microsoft.com/office/officeart/2005/8/layout/vList5"/>
    <dgm:cxn modelId="{58D88EF7-80B7-4B65-9BAE-5213FA8925FF}" srcId="{8E36CF39-F4C4-42A4-A862-B42601CFB62D}" destId="{330B1414-ED6D-44ED-9838-97781F1EFC43}" srcOrd="2" destOrd="0" parTransId="{D3B7EB22-FA47-4BD9-B594-73FF5226FAF5}" sibTransId="{76818CD6-462B-48C8-948D-B9B477AA61D4}"/>
    <dgm:cxn modelId="{5AD7A7CC-273A-4A76-BBC7-5EE34ABB38EA}" type="presParOf" srcId="{0776971E-F79A-4102-87D6-C635CC73EC55}" destId="{8E515E6B-E2E1-41A8-A4B2-8268406D493C}" srcOrd="0" destOrd="0" presId="urn:microsoft.com/office/officeart/2005/8/layout/vList5"/>
    <dgm:cxn modelId="{DF3AC6F1-960E-40C9-8A22-F0E015FAE19F}" type="presParOf" srcId="{8E515E6B-E2E1-41A8-A4B2-8268406D493C}" destId="{A5B53CD1-17DA-4B81-AA79-3BDF2817B1FC}" srcOrd="0" destOrd="0" presId="urn:microsoft.com/office/officeart/2005/8/layout/vList5"/>
    <dgm:cxn modelId="{54793734-0DFE-460C-8647-9F53A49557C3}" type="presParOf" srcId="{8E515E6B-E2E1-41A8-A4B2-8268406D493C}" destId="{0FCBB675-DED8-4464-918E-EE60D90064F4}" srcOrd="1" destOrd="0" presId="urn:microsoft.com/office/officeart/2005/8/layout/vList5"/>
    <dgm:cxn modelId="{85AF94D2-A940-4B9B-B040-C782F7A7EFD5}" type="presParOf" srcId="{0776971E-F79A-4102-87D6-C635CC73EC55}" destId="{9F38069B-ED6A-45E3-ABF5-4CE2C77F8022}" srcOrd="1" destOrd="0" presId="urn:microsoft.com/office/officeart/2005/8/layout/vList5"/>
    <dgm:cxn modelId="{DC1CE44B-DE40-4EF1-A40E-C2D58B65506E}" type="presParOf" srcId="{0776971E-F79A-4102-87D6-C635CC73EC55}" destId="{5A3C4984-87A9-455E-9C82-AFC8D30567CD}" srcOrd="2" destOrd="0" presId="urn:microsoft.com/office/officeart/2005/8/layout/vList5"/>
    <dgm:cxn modelId="{D2FF3B4E-D0F3-4B01-8731-6854D6673E3B}" type="presParOf" srcId="{5A3C4984-87A9-455E-9C82-AFC8D30567CD}" destId="{6080F541-89ED-448A-A443-5698DBD42266}" srcOrd="0" destOrd="0" presId="urn:microsoft.com/office/officeart/2005/8/layout/vList5"/>
    <dgm:cxn modelId="{CB6B1667-61E2-42C0-8518-2D708567F503}" type="presParOf" srcId="{5A3C4984-87A9-455E-9C82-AFC8D30567CD}" destId="{086442DF-DCBA-4A74-840E-53E5F976F2A0}" srcOrd="1" destOrd="0" presId="urn:microsoft.com/office/officeart/2005/8/layout/vList5"/>
    <dgm:cxn modelId="{CE4F406B-F3EF-4825-B970-D0A885922252}" type="presParOf" srcId="{0776971E-F79A-4102-87D6-C635CC73EC55}" destId="{6C852CEC-FBDF-4007-A5F9-CCED969FBE18}" srcOrd="3" destOrd="0" presId="urn:microsoft.com/office/officeart/2005/8/layout/vList5"/>
    <dgm:cxn modelId="{CC266BE0-4B60-468A-9959-499DE18C927F}" type="presParOf" srcId="{0776971E-F79A-4102-87D6-C635CC73EC55}" destId="{00A0992B-F349-44CC-89E0-6D769E98B85A}" srcOrd="4" destOrd="0" presId="urn:microsoft.com/office/officeart/2005/8/layout/vList5"/>
    <dgm:cxn modelId="{FD0A9548-18FF-4CFD-97A3-3E25C352961D}" type="presParOf" srcId="{00A0992B-F349-44CC-89E0-6D769E98B85A}" destId="{2FFC84A7-EB8F-44BD-AB83-092524778854}" srcOrd="0" destOrd="0" presId="urn:microsoft.com/office/officeart/2005/8/layout/vList5"/>
    <dgm:cxn modelId="{16FD77B8-220B-46EE-A5A1-5AFA9D48D5CC}" type="presParOf" srcId="{00A0992B-F349-44CC-89E0-6D769E98B85A}" destId="{CAFBF125-D72E-43F1-82F1-77707CFE6B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36CF39-F4C4-42A4-A862-B42601CFB62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kumimoji="1" lang="ja-JP" altLang="en-US"/>
        </a:p>
      </dgm:t>
    </dgm:pt>
    <dgm:pt modelId="{8416D4BE-2651-4E9D-A9DF-9DD109B9F70D}">
      <dgm:prSet custT="1"/>
      <dgm:spPr>
        <a:solidFill>
          <a:schemeClr val="accent2">
            <a:lumMod val="40000"/>
            <a:lumOff val="60000"/>
          </a:schemeClr>
        </a:solidFill>
        <a:ln>
          <a:solidFill>
            <a:schemeClr val="accent2"/>
          </a:solidFill>
        </a:ln>
      </dgm:spPr>
      <dgm:t>
        <a:bodyPr/>
        <a:lstStyle/>
        <a:p>
          <a:pPr rtl="0"/>
          <a:r>
            <a:rPr kumimoji="1" lang="ja-JP" altLang="en-US" sz="4800" dirty="0" smtClean="0">
              <a:solidFill>
                <a:schemeClr val="tx1"/>
              </a:solidFill>
              <a:latin typeface="ＭＳ ゴシック" panose="020B0609070205080204" pitchFamily="49" charset="-128"/>
              <a:ea typeface="ＭＳ ゴシック" panose="020B0609070205080204" pitchFamily="49" charset="-128"/>
            </a:rPr>
            <a:t>人</a:t>
          </a:r>
          <a:endParaRPr lang="ja-JP" altLang="en-US" sz="4800" dirty="0">
            <a:solidFill>
              <a:schemeClr val="tx1"/>
            </a:solidFill>
            <a:latin typeface="ＭＳ ゴシック" panose="020B0609070205080204" pitchFamily="49" charset="-128"/>
            <a:ea typeface="ＭＳ ゴシック" panose="020B0609070205080204" pitchFamily="49" charset="-128"/>
          </a:endParaRPr>
        </a:p>
      </dgm:t>
    </dgm:pt>
    <dgm:pt modelId="{477DF26E-39D0-4273-A296-2F7FAB865984}" type="parTrans" cxnId="{7C2BB9E1-4C15-4AE5-A4D8-160240CCB0A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EA16D36-9F97-43FC-BFB9-65A9FD610437}" type="sibTrans" cxnId="{7C2BB9E1-4C15-4AE5-A4D8-160240CCB0A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0CE7259D-15BA-4585-868A-4FC729587270}">
      <dgm:prSet custT="1"/>
      <dgm:spPr>
        <a:solidFill>
          <a:schemeClr val="accent2">
            <a:lumMod val="20000"/>
            <a:lumOff val="80000"/>
            <a:alpha val="90000"/>
          </a:schemeClr>
        </a:solidFill>
      </dgm:spPr>
      <dgm:t>
        <a:bodyPr lIns="108000" rIns="36000"/>
        <a:lstStyle/>
        <a:p>
          <a:pPr rtl="0">
            <a:lnSpc>
              <a:spcPts val="1800"/>
            </a:lnSpc>
          </a:pPr>
          <a:r>
            <a:rPr kumimoji="1" lang="ja-JP" altLang="en-US" sz="2100" dirty="0" smtClean="0">
              <a:solidFill>
                <a:schemeClr val="bg2">
                  <a:lumMod val="90000"/>
                </a:schemeClr>
              </a:solidFill>
              <a:latin typeface="ＭＳ ゴシック" panose="020B0609070205080204" pitchFamily="49" charset="-128"/>
              <a:ea typeface="ＭＳ ゴシック" panose="020B0609070205080204" pitchFamily="49" charset="-128"/>
            </a:rPr>
            <a:t>プログラミング教育をリードする教員</a:t>
          </a:r>
          <a:endParaRPr lang="ja-JP" altLang="en-US" sz="2100" dirty="0">
            <a:solidFill>
              <a:schemeClr val="bg2">
                <a:lumMod val="90000"/>
              </a:schemeClr>
            </a:solidFill>
            <a:latin typeface="ＭＳ ゴシック" panose="020B0609070205080204" pitchFamily="49" charset="-128"/>
            <a:ea typeface="ＭＳ ゴシック" panose="020B0609070205080204" pitchFamily="49" charset="-128"/>
          </a:endParaRPr>
        </a:p>
      </dgm:t>
    </dgm:pt>
    <dgm:pt modelId="{8D021249-018F-4850-A059-AA9D406919C9}" type="parTrans" cxnId="{E21618ED-4AE1-4008-9A12-9E63FB95D0B3}">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BE09EE91-C75F-453A-9736-7826881F178B}" type="sibTrans" cxnId="{E21618ED-4AE1-4008-9A12-9E63FB95D0B3}">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448E7854-7385-4CFD-9268-BF0A9C10BF2C}">
      <dgm:prSet custT="1"/>
      <dgm:spPr>
        <a:solidFill>
          <a:schemeClr val="accent2">
            <a:lumMod val="20000"/>
            <a:lumOff val="80000"/>
            <a:alpha val="90000"/>
          </a:schemeClr>
        </a:solidFill>
      </dgm:spPr>
      <dgm:t>
        <a:bodyPr lIns="108000" rIns="36000"/>
        <a:lstStyle/>
        <a:p>
          <a:pPr rtl="0">
            <a:lnSpc>
              <a:spcPts val="1800"/>
            </a:lnSpc>
          </a:pPr>
          <a:r>
            <a:rPr kumimoji="1" lang="ja-JP" altLang="en-US" sz="2100" b="1" dirty="0" smtClean="0">
              <a:solidFill>
                <a:srgbClr val="FF0000"/>
              </a:solidFill>
              <a:latin typeface="ＭＳ ゴシック" panose="020B0609070205080204" pitchFamily="49" charset="-128"/>
              <a:ea typeface="ＭＳ ゴシック" panose="020B0609070205080204" pitchFamily="49" charset="-128"/>
            </a:rPr>
            <a:t>プログラミングの知識・見識の習得</a:t>
          </a:r>
          <a:endParaRPr lang="ja-JP" altLang="en-US" sz="2100" b="1" dirty="0">
            <a:solidFill>
              <a:srgbClr val="FF0000"/>
            </a:solidFill>
            <a:latin typeface="ＭＳ ゴシック" panose="020B0609070205080204" pitchFamily="49" charset="-128"/>
            <a:ea typeface="ＭＳ ゴシック" panose="020B0609070205080204" pitchFamily="49" charset="-128"/>
          </a:endParaRPr>
        </a:p>
      </dgm:t>
    </dgm:pt>
    <dgm:pt modelId="{DF31D848-61A1-47D8-950D-CD37A96F846B}" type="parTrans" cxnId="{3C17CB62-0A27-4DCF-8502-077230EE8D3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EC8D1A0C-D528-43EC-B808-B19FF97D8CBB}" type="sibTrans" cxnId="{3C17CB62-0A27-4DCF-8502-077230EE8D3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4E8BF935-32B5-4EF1-829A-EEDC47ACF666}">
      <dgm:prSet custT="1"/>
      <dgm:spPr>
        <a:solidFill>
          <a:schemeClr val="accent2">
            <a:lumMod val="20000"/>
            <a:lumOff val="80000"/>
            <a:alpha val="90000"/>
          </a:schemeClr>
        </a:solidFill>
      </dgm:spPr>
      <dgm:t>
        <a:bodyPr lIns="108000" rIns="36000"/>
        <a:lstStyle/>
        <a:p>
          <a:pPr rtl="0">
            <a:lnSpc>
              <a:spcPts val="1800"/>
            </a:lnSpc>
          </a:pPr>
          <a:r>
            <a:rPr kumimoji="1" lang="en-US" sz="2100" dirty="0" smtClean="0">
              <a:solidFill>
                <a:schemeClr val="bg2">
                  <a:lumMod val="90000"/>
                </a:schemeClr>
              </a:solidFill>
              <a:latin typeface="ＭＳ ゴシック" panose="020B0609070205080204" pitchFamily="49" charset="-128"/>
              <a:ea typeface="ＭＳ ゴシック" panose="020B0609070205080204" pitchFamily="49" charset="-128"/>
            </a:rPr>
            <a:t>ICT</a:t>
          </a:r>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支援員の確保</a:t>
          </a:r>
          <a:endParaRPr lang="ja-JP" sz="2100" dirty="0">
            <a:solidFill>
              <a:schemeClr val="bg2">
                <a:lumMod val="90000"/>
              </a:schemeClr>
            </a:solidFill>
            <a:latin typeface="ＭＳ ゴシック" panose="020B0609070205080204" pitchFamily="49" charset="-128"/>
            <a:ea typeface="ＭＳ ゴシック" panose="020B0609070205080204" pitchFamily="49" charset="-128"/>
          </a:endParaRPr>
        </a:p>
      </dgm:t>
    </dgm:pt>
    <dgm:pt modelId="{C0A7A925-BCA8-46B4-99A2-999CE3CBD8E5}" type="parTrans" cxnId="{68EEE1BB-B4CE-4CFD-AF47-68D30F79B67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0F341B5-B235-40D5-9160-5719E2C29FAE}" type="sibTrans" cxnId="{68EEE1BB-B4CE-4CFD-AF47-68D30F79B67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6CB4BA5A-F0D6-4CE1-86AF-78030C2803A4}">
      <dgm:prSet custT="1"/>
      <dgm:spPr>
        <a:solidFill>
          <a:schemeClr val="accent6">
            <a:lumMod val="40000"/>
            <a:lumOff val="60000"/>
          </a:schemeClr>
        </a:solidFill>
        <a:ln>
          <a:solidFill>
            <a:schemeClr val="accent6"/>
          </a:solidFill>
        </a:ln>
      </dgm:spPr>
      <dgm:t>
        <a:bodyPr/>
        <a:lstStyle/>
        <a:p>
          <a:pPr rtl="0"/>
          <a:r>
            <a:rPr kumimoji="1" lang="ja-JP" altLang="en-US" sz="4800" smtClean="0">
              <a:solidFill>
                <a:schemeClr val="tx1"/>
              </a:solidFill>
              <a:latin typeface="ＭＳ ゴシック" panose="020B0609070205080204" pitchFamily="49" charset="-128"/>
              <a:ea typeface="ＭＳ ゴシック" panose="020B0609070205080204" pitchFamily="49" charset="-128"/>
            </a:rPr>
            <a:t>もの</a:t>
          </a:r>
          <a:endParaRPr lang="ja-JP" altLang="en-US" sz="4800">
            <a:solidFill>
              <a:schemeClr val="tx1"/>
            </a:solidFill>
            <a:latin typeface="ＭＳ ゴシック" panose="020B0609070205080204" pitchFamily="49" charset="-128"/>
            <a:ea typeface="ＭＳ ゴシック" panose="020B0609070205080204" pitchFamily="49" charset="-128"/>
          </a:endParaRPr>
        </a:p>
      </dgm:t>
    </dgm:pt>
    <dgm:pt modelId="{814C7002-BC2E-4E09-B4B7-82AE073A1C1E}" type="parTrans" cxnId="{0735B639-D599-4A46-97F5-9A48E47960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54C1C337-C17B-481D-9BD0-FFAA993EC020}" type="sibTrans" cxnId="{0735B639-D599-4A46-97F5-9A48E47960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2894E6B-3A3D-41A3-8EBA-CCE5CE076106}">
      <dgm:prSet custT="1"/>
      <dgm:spPr>
        <a:solidFill>
          <a:schemeClr val="accent6">
            <a:lumMod val="20000"/>
            <a:lumOff val="80000"/>
            <a:alpha val="90000"/>
          </a:schemeClr>
        </a:solidFill>
      </dgm:spPr>
      <dgm:t>
        <a:bodyPr lIns="108000"/>
        <a:lstStyle/>
        <a:p>
          <a:pPr rtl="0"/>
          <a:r>
            <a:rPr kumimoji="1" lang="en-US" sz="2100" dirty="0" smtClean="0">
              <a:solidFill>
                <a:schemeClr val="bg2">
                  <a:lumMod val="90000"/>
                </a:schemeClr>
              </a:solidFill>
              <a:latin typeface="ＭＳ ゴシック" panose="020B0609070205080204" pitchFamily="49" charset="-128"/>
              <a:ea typeface="ＭＳ ゴシック" panose="020B0609070205080204" pitchFamily="49" charset="-128"/>
            </a:rPr>
            <a:t>ICT</a:t>
          </a:r>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環境の整備</a:t>
          </a:r>
          <a:r>
            <a:rPr kumimoji="1" lang="en-US" altLang="ja-JP" sz="2100" dirty="0" smtClean="0">
              <a:solidFill>
                <a:schemeClr val="bg2">
                  <a:lumMod val="90000"/>
                </a:schemeClr>
              </a:solidFill>
              <a:latin typeface="ＭＳ ゴシック" panose="020B0609070205080204" pitchFamily="49" charset="-128"/>
              <a:ea typeface="ＭＳ ゴシック" panose="020B0609070205080204" pitchFamily="49" charset="-128"/>
            </a:rPr>
            <a:t/>
          </a:r>
          <a:br>
            <a:rPr kumimoji="1" lang="en-US" altLang="ja-JP" sz="2100" dirty="0" smtClean="0">
              <a:solidFill>
                <a:schemeClr val="bg2">
                  <a:lumMod val="90000"/>
                </a:schemeClr>
              </a:solidFill>
              <a:latin typeface="ＭＳ ゴシック" panose="020B0609070205080204" pitchFamily="49" charset="-128"/>
              <a:ea typeface="ＭＳ ゴシック" panose="020B0609070205080204" pitchFamily="49" charset="-128"/>
            </a:rPr>
          </a:br>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a:t>
          </a:r>
          <a:r>
            <a:rPr kumimoji="1" lang="en-US" sz="2100" dirty="0" smtClean="0">
              <a:solidFill>
                <a:schemeClr val="bg2">
                  <a:lumMod val="90000"/>
                </a:schemeClr>
              </a:solidFill>
              <a:latin typeface="ＭＳ ゴシック" panose="020B0609070205080204" pitchFamily="49" charset="-128"/>
              <a:ea typeface="ＭＳ ゴシック" panose="020B0609070205080204" pitchFamily="49" charset="-128"/>
            </a:rPr>
            <a:t>PC</a:t>
          </a:r>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・タブレット端末・</a:t>
          </a:r>
          <a:r>
            <a:rPr kumimoji="1" lang="en-US" sz="2100" dirty="0" smtClean="0">
              <a:solidFill>
                <a:schemeClr val="bg2">
                  <a:lumMod val="90000"/>
                </a:schemeClr>
              </a:solidFill>
              <a:latin typeface="ＭＳ ゴシック" panose="020B0609070205080204" pitchFamily="49" charset="-128"/>
              <a:ea typeface="ＭＳ ゴシック" panose="020B0609070205080204" pitchFamily="49" charset="-128"/>
            </a:rPr>
            <a:t>LAN</a:t>
          </a:r>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a:t>
          </a:r>
          <a:endParaRPr lang="ja-JP" sz="2100" dirty="0">
            <a:solidFill>
              <a:schemeClr val="bg2">
                <a:lumMod val="90000"/>
              </a:schemeClr>
            </a:solidFill>
            <a:latin typeface="ＭＳ ゴシック" panose="020B0609070205080204" pitchFamily="49" charset="-128"/>
            <a:ea typeface="ＭＳ ゴシック" panose="020B0609070205080204" pitchFamily="49" charset="-128"/>
          </a:endParaRPr>
        </a:p>
      </dgm:t>
    </dgm:pt>
    <dgm:pt modelId="{8C99D68F-76F6-41AB-A1AB-270DCDC53011}" type="parTrans" cxnId="{E093FB89-EC1D-460A-8C84-57FB11F6C4C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9BB64731-A4A8-4AD1-9E7C-301872743071}" type="sibTrans" cxnId="{E093FB89-EC1D-460A-8C84-57FB11F6C4C6}">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330B1414-ED6D-44ED-9838-97781F1EFC43}">
      <dgm:prSet custT="1"/>
      <dgm:spPr>
        <a:solidFill>
          <a:schemeClr val="accent5">
            <a:lumMod val="40000"/>
            <a:lumOff val="60000"/>
          </a:schemeClr>
        </a:solidFill>
        <a:ln>
          <a:solidFill>
            <a:schemeClr val="accent5"/>
          </a:solidFill>
        </a:ln>
      </dgm:spPr>
      <dgm:t>
        <a:bodyPr/>
        <a:lstStyle/>
        <a:p>
          <a:pPr rtl="0"/>
          <a:r>
            <a:rPr kumimoji="1" lang="ja-JP" altLang="en-US" sz="4800" smtClean="0">
              <a:solidFill>
                <a:schemeClr val="tx1"/>
              </a:solidFill>
              <a:latin typeface="ＭＳ ゴシック" panose="020B0609070205080204" pitchFamily="49" charset="-128"/>
              <a:ea typeface="ＭＳ ゴシック" panose="020B0609070205080204" pitchFamily="49" charset="-128"/>
            </a:rPr>
            <a:t>こと</a:t>
          </a:r>
          <a:endParaRPr lang="ja-JP" altLang="en-US" sz="4800">
            <a:solidFill>
              <a:schemeClr val="tx1"/>
            </a:solidFill>
            <a:latin typeface="ＭＳ ゴシック" panose="020B0609070205080204" pitchFamily="49" charset="-128"/>
            <a:ea typeface="ＭＳ ゴシック" panose="020B0609070205080204" pitchFamily="49" charset="-128"/>
          </a:endParaRPr>
        </a:p>
      </dgm:t>
    </dgm:pt>
    <dgm:pt modelId="{D3B7EB22-FA47-4BD9-B594-73FF5226FAF5}" type="parTrans" cxnId="{58D88EF7-80B7-4B65-9BAE-5213FA8925F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76818CD6-462B-48C8-948D-B9B477AA61D4}" type="sibTrans" cxnId="{58D88EF7-80B7-4B65-9BAE-5213FA8925FF}">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FA76CF3C-D860-453B-86DD-2C1220D3256B}">
      <dgm:prSet custT="1"/>
      <dgm:spPr>
        <a:solidFill>
          <a:schemeClr val="accent5">
            <a:lumMod val="20000"/>
            <a:lumOff val="80000"/>
            <a:alpha val="90000"/>
          </a:schemeClr>
        </a:solidFill>
      </dgm:spPr>
      <dgm:t>
        <a:bodyPr lIns="108000" rIns="180000"/>
        <a:lstStyle/>
        <a:p>
          <a:pPr rtl="0"/>
          <a:r>
            <a:rPr kumimoji="1" lang="ja-JP" altLang="en-US" sz="2100" b="1" dirty="0" smtClean="0">
              <a:solidFill>
                <a:srgbClr val="FF0000"/>
              </a:solidFill>
              <a:latin typeface="ＭＳ ゴシック" panose="020B0609070205080204" pitchFamily="49" charset="-128"/>
              <a:ea typeface="ＭＳ ゴシック" panose="020B0609070205080204" pitchFamily="49" charset="-128"/>
            </a:rPr>
            <a:t>プログラミング教育の事例の蓄積</a:t>
          </a:r>
          <a:endParaRPr lang="ja-JP" altLang="en-US" sz="2100" b="1" dirty="0">
            <a:solidFill>
              <a:srgbClr val="FF0000"/>
            </a:solidFill>
            <a:latin typeface="ＭＳ ゴシック" panose="020B0609070205080204" pitchFamily="49" charset="-128"/>
            <a:ea typeface="ＭＳ ゴシック" panose="020B0609070205080204" pitchFamily="49" charset="-128"/>
          </a:endParaRPr>
        </a:p>
      </dgm:t>
    </dgm:pt>
    <dgm:pt modelId="{581D9333-20EC-4F1A-88A6-91FB19F4394F}" type="parTrans" cxnId="{004C299B-D0C4-41CC-B642-5594252A63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6738116C-8D24-4CC6-9712-EE36C88C1D36}" type="sibTrans" cxnId="{004C299B-D0C4-41CC-B642-5594252A6301}">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F036AD14-42A0-4557-B8C5-B484B118CF78}">
      <dgm:prSet custT="1"/>
      <dgm:spPr>
        <a:solidFill>
          <a:schemeClr val="accent5">
            <a:lumMod val="20000"/>
            <a:lumOff val="80000"/>
            <a:alpha val="90000"/>
          </a:schemeClr>
        </a:solidFill>
      </dgm:spPr>
      <dgm:t>
        <a:bodyPr lIns="108000" rIns="180000"/>
        <a:lstStyle/>
        <a:p>
          <a:pPr rtl="0"/>
          <a:r>
            <a:rPr kumimoji="1" lang="ja-JP" sz="2100" dirty="0" smtClean="0">
              <a:solidFill>
                <a:schemeClr val="bg2">
                  <a:lumMod val="90000"/>
                </a:schemeClr>
              </a:solidFill>
              <a:latin typeface="ＭＳ ゴシック" panose="020B0609070205080204" pitchFamily="49" charset="-128"/>
              <a:ea typeface="ＭＳ ゴシック" panose="020B0609070205080204" pitchFamily="49" charset="-128"/>
            </a:rPr>
            <a:t>カリキュラムの作成</a:t>
          </a:r>
          <a:r>
            <a:rPr kumimoji="1" lang="en-US" sz="2100" dirty="0" smtClean="0">
              <a:solidFill>
                <a:schemeClr val="tx1"/>
              </a:solidFill>
              <a:latin typeface="ＭＳ ゴシック" panose="020B0609070205080204" pitchFamily="49" charset="-128"/>
              <a:ea typeface="ＭＳ ゴシック" panose="020B0609070205080204" pitchFamily="49" charset="-128"/>
            </a:rPr>
            <a:t>	</a:t>
          </a:r>
          <a:endParaRPr lang="ja-JP" sz="2100" dirty="0">
            <a:solidFill>
              <a:schemeClr val="tx1"/>
            </a:solidFill>
            <a:latin typeface="ＭＳ ゴシック" panose="020B0609070205080204" pitchFamily="49" charset="-128"/>
            <a:ea typeface="ＭＳ ゴシック" panose="020B0609070205080204" pitchFamily="49" charset="-128"/>
          </a:endParaRPr>
        </a:p>
      </dgm:t>
    </dgm:pt>
    <dgm:pt modelId="{4884D708-7370-4C04-B91E-3EC7855D1C26}" type="parTrans" cxnId="{57278046-2A58-48C1-BE0A-841CAB6D7D3E}">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225D43DA-2F9F-4B69-9990-C7B70978BD9A}" type="sibTrans" cxnId="{57278046-2A58-48C1-BE0A-841CAB6D7D3E}">
      <dgm:prSet/>
      <dgm:spPr/>
      <dgm:t>
        <a:bodyPr/>
        <a:lstStyle/>
        <a:p>
          <a:endParaRPr kumimoji="1" lang="ja-JP" altLang="en-US">
            <a:solidFill>
              <a:schemeClr val="tx1"/>
            </a:solidFill>
            <a:latin typeface="ＭＳ ゴシック" panose="020B0609070205080204" pitchFamily="49" charset="-128"/>
            <a:ea typeface="ＭＳ ゴシック" panose="020B0609070205080204" pitchFamily="49" charset="-128"/>
          </a:endParaRPr>
        </a:p>
      </dgm:t>
    </dgm:pt>
    <dgm:pt modelId="{0776971E-F79A-4102-87D6-C635CC73EC55}" type="pres">
      <dgm:prSet presAssocID="{8E36CF39-F4C4-42A4-A862-B42601CFB62D}" presName="Name0" presStyleCnt="0">
        <dgm:presLayoutVars>
          <dgm:dir/>
          <dgm:animLvl val="lvl"/>
          <dgm:resizeHandles val="exact"/>
        </dgm:presLayoutVars>
      </dgm:prSet>
      <dgm:spPr/>
      <dgm:t>
        <a:bodyPr/>
        <a:lstStyle/>
        <a:p>
          <a:endParaRPr kumimoji="1" lang="ja-JP" altLang="en-US"/>
        </a:p>
      </dgm:t>
    </dgm:pt>
    <dgm:pt modelId="{8E515E6B-E2E1-41A8-A4B2-8268406D493C}" type="pres">
      <dgm:prSet presAssocID="{8416D4BE-2651-4E9D-A9DF-9DD109B9F70D}" presName="linNode" presStyleCnt="0"/>
      <dgm:spPr/>
    </dgm:pt>
    <dgm:pt modelId="{A5B53CD1-17DA-4B81-AA79-3BDF2817B1FC}" type="pres">
      <dgm:prSet presAssocID="{8416D4BE-2651-4E9D-A9DF-9DD109B9F70D}" presName="parentText" presStyleLbl="node1" presStyleIdx="0" presStyleCnt="3" custLinFactNeighborX="-836" custLinFactNeighborY="-47796">
        <dgm:presLayoutVars>
          <dgm:chMax val="1"/>
          <dgm:bulletEnabled val="1"/>
        </dgm:presLayoutVars>
      </dgm:prSet>
      <dgm:spPr/>
      <dgm:t>
        <a:bodyPr/>
        <a:lstStyle/>
        <a:p>
          <a:endParaRPr kumimoji="1" lang="ja-JP" altLang="en-US"/>
        </a:p>
      </dgm:t>
    </dgm:pt>
    <dgm:pt modelId="{0FCBB675-DED8-4464-918E-EE60D90064F4}" type="pres">
      <dgm:prSet presAssocID="{8416D4BE-2651-4E9D-A9DF-9DD109B9F70D}" presName="descendantText" presStyleLbl="alignAccFollowNode1" presStyleIdx="0" presStyleCnt="3">
        <dgm:presLayoutVars>
          <dgm:bulletEnabled val="1"/>
        </dgm:presLayoutVars>
      </dgm:prSet>
      <dgm:spPr/>
      <dgm:t>
        <a:bodyPr/>
        <a:lstStyle/>
        <a:p>
          <a:endParaRPr kumimoji="1" lang="ja-JP" altLang="en-US"/>
        </a:p>
      </dgm:t>
    </dgm:pt>
    <dgm:pt modelId="{9F38069B-ED6A-45E3-ABF5-4CE2C77F8022}" type="pres">
      <dgm:prSet presAssocID="{3EA16D36-9F97-43FC-BFB9-65A9FD610437}" presName="sp" presStyleCnt="0"/>
      <dgm:spPr/>
    </dgm:pt>
    <dgm:pt modelId="{5A3C4984-87A9-455E-9C82-AFC8D30567CD}" type="pres">
      <dgm:prSet presAssocID="{6CB4BA5A-F0D6-4CE1-86AF-78030C2803A4}" presName="linNode" presStyleCnt="0"/>
      <dgm:spPr/>
    </dgm:pt>
    <dgm:pt modelId="{6080F541-89ED-448A-A443-5698DBD42266}" type="pres">
      <dgm:prSet presAssocID="{6CB4BA5A-F0D6-4CE1-86AF-78030C2803A4}" presName="parentText" presStyleLbl="node1" presStyleIdx="1" presStyleCnt="3">
        <dgm:presLayoutVars>
          <dgm:chMax val="1"/>
          <dgm:bulletEnabled val="1"/>
        </dgm:presLayoutVars>
      </dgm:prSet>
      <dgm:spPr/>
      <dgm:t>
        <a:bodyPr/>
        <a:lstStyle/>
        <a:p>
          <a:endParaRPr kumimoji="1" lang="ja-JP" altLang="en-US"/>
        </a:p>
      </dgm:t>
    </dgm:pt>
    <dgm:pt modelId="{086442DF-DCBA-4A74-840E-53E5F976F2A0}" type="pres">
      <dgm:prSet presAssocID="{6CB4BA5A-F0D6-4CE1-86AF-78030C2803A4}" presName="descendantText" presStyleLbl="alignAccFollowNode1" presStyleIdx="1" presStyleCnt="3">
        <dgm:presLayoutVars>
          <dgm:bulletEnabled val="1"/>
        </dgm:presLayoutVars>
      </dgm:prSet>
      <dgm:spPr/>
      <dgm:t>
        <a:bodyPr/>
        <a:lstStyle/>
        <a:p>
          <a:endParaRPr kumimoji="1" lang="ja-JP" altLang="en-US"/>
        </a:p>
      </dgm:t>
    </dgm:pt>
    <dgm:pt modelId="{6C852CEC-FBDF-4007-A5F9-CCED969FBE18}" type="pres">
      <dgm:prSet presAssocID="{54C1C337-C17B-481D-9BD0-FFAA993EC020}" presName="sp" presStyleCnt="0"/>
      <dgm:spPr/>
    </dgm:pt>
    <dgm:pt modelId="{00A0992B-F349-44CC-89E0-6D769E98B85A}" type="pres">
      <dgm:prSet presAssocID="{330B1414-ED6D-44ED-9838-97781F1EFC43}" presName="linNode" presStyleCnt="0"/>
      <dgm:spPr/>
    </dgm:pt>
    <dgm:pt modelId="{2FFC84A7-EB8F-44BD-AB83-092524778854}" type="pres">
      <dgm:prSet presAssocID="{330B1414-ED6D-44ED-9838-97781F1EFC43}" presName="parentText" presStyleLbl="node1" presStyleIdx="2" presStyleCnt="3">
        <dgm:presLayoutVars>
          <dgm:chMax val="1"/>
          <dgm:bulletEnabled val="1"/>
        </dgm:presLayoutVars>
      </dgm:prSet>
      <dgm:spPr/>
      <dgm:t>
        <a:bodyPr/>
        <a:lstStyle/>
        <a:p>
          <a:endParaRPr kumimoji="1" lang="ja-JP" altLang="en-US"/>
        </a:p>
      </dgm:t>
    </dgm:pt>
    <dgm:pt modelId="{CAFBF125-D72E-43F1-82F1-77707CFE6B99}" type="pres">
      <dgm:prSet presAssocID="{330B1414-ED6D-44ED-9838-97781F1EFC43}" presName="descendantText" presStyleLbl="alignAccFollowNode1" presStyleIdx="2" presStyleCnt="3">
        <dgm:presLayoutVars>
          <dgm:bulletEnabled val="1"/>
        </dgm:presLayoutVars>
      </dgm:prSet>
      <dgm:spPr/>
      <dgm:t>
        <a:bodyPr/>
        <a:lstStyle/>
        <a:p>
          <a:endParaRPr kumimoji="1" lang="ja-JP" altLang="en-US"/>
        </a:p>
      </dgm:t>
    </dgm:pt>
  </dgm:ptLst>
  <dgm:cxnLst>
    <dgm:cxn modelId="{D4B88653-8790-4355-A4F0-F3F055D69329}" type="presOf" srcId="{8416D4BE-2651-4E9D-A9DF-9DD109B9F70D}" destId="{A5B53CD1-17DA-4B81-AA79-3BDF2817B1FC}" srcOrd="0" destOrd="0" presId="urn:microsoft.com/office/officeart/2005/8/layout/vList5"/>
    <dgm:cxn modelId="{004C299B-D0C4-41CC-B642-5594252A6301}" srcId="{330B1414-ED6D-44ED-9838-97781F1EFC43}" destId="{FA76CF3C-D860-453B-86DD-2C1220D3256B}" srcOrd="0" destOrd="0" parTransId="{581D9333-20EC-4F1A-88A6-91FB19F4394F}" sibTransId="{6738116C-8D24-4CC6-9712-EE36C88C1D36}"/>
    <dgm:cxn modelId="{1536CD79-2099-499E-B62A-536506AFCAF9}" type="presOf" srcId="{8E36CF39-F4C4-42A4-A862-B42601CFB62D}" destId="{0776971E-F79A-4102-87D6-C635CC73EC55}" srcOrd="0" destOrd="0" presId="urn:microsoft.com/office/officeart/2005/8/layout/vList5"/>
    <dgm:cxn modelId="{3C17CB62-0A27-4DCF-8502-077230EE8D36}" srcId="{8416D4BE-2651-4E9D-A9DF-9DD109B9F70D}" destId="{448E7854-7385-4CFD-9268-BF0A9C10BF2C}" srcOrd="1" destOrd="0" parTransId="{DF31D848-61A1-47D8-950D-CD37A96F846B}" sibTransId="{EC8D1A0C-D528-43EC-B808-B19FF97D8CBB}"/>
    <dgm:cxn modelId="{58D88EF7-80B7-4B65-9BAE-5213FA8925FF}" srcId="{8E36CF39-F4C4-42A4-A862-B42601CFB62D}" destId="{330B1414-ED6D-44ED-9838-97781F1EFC43}" srcOrd="2" destOrd="0" parTransId="{D3B7EB22-FA47-4BD9-B594-73FF5226FAF5}" sibTransId="{76818CD6-462B-48C8-948D-B9B477AA61D4}"/>
    <dgm:cxn modelId="{EFECB16D-B06A-45FE-833E-60586CD5A976}" type="presOf" srcId="{F036AD14-42A0-4557-B8C5-B484B118CF78}" destId="{CAFBF125-D72E-43F1-82F1-77707CFE6B99}" srcOrd="0" destOrd="1" presId="urn:microsoft.com/office/officeart/2005/8/layout/vList5"/>
    <dgm:cxn modelId="{4C9819FB-B16E-440F-A7B6-A08255548472}" type="presOf" srcId="{4E8BF935-32B5-4EF1-829A-EEDC47ACF666}" destId="{0FCBB675-DED8-4464-918E-EE60D90064F4}" srcOrd="0" destOrd="2" presId="urn:microsoft.com/office/officeart/2005/8/layout/vList5"/>
    <dgm:cxn modelId="{E21618ED-4AE1-4008-9A12-9E63FB95D0B3}" srcId="{8416D4BE-2651-4E9D-A9DF-9DD109B9F70D}" destId="{0CE7259D-15BA-4585-868A-4FC729587270}" srcOrd="0" destOrd="0" parTransId="{8D021249-018F-4850-A059-AA9D406919C9}" sibTransId="{BE09EE91-C75F-453A-9736-7826881F178B}"/>
    <dgm:cxn modelId="{57278046-2A58-48C1-BE0A-841CAB6D7D3E}" srcId="{330B1414-ED6D-44ED-9838-97781F1EFC43}" destId="{F036AD14-42A0-4557-B8C5-B484B118CF78}" srcOrd="1" destOrd="0" parTransId="{4884D708-7370-4C04-B91E-3EC7855D1C26}" sibTransId="{225D43DA-2F9F-4B69-9990-C7B70978BD9A}"/>
    <dgm:cxn modelId="{68EEE1BB-B4CE-4CFD-AF47-68D30F79B67F}" srcId="{8416D4BE-2651-4E9D-A9DF-9DD109B9F70D}" destId="{4E8BF935-32B5-4EF1-829A-EEDC47ACF666}" srcOrd="2" destOrd="0" parTransId="{C0A7A925-BCA8-46B4-99A2-999CE3CBD8E5}" sibTransId="{30F341B5-B235-40D5-9160-5719E2C29FAE}"/>
    <dgm:cxn modelId="{E093FB89-EC1D-460A-8C84-57FB11F6C4C6}" srcId="{6CB4BA5A-F0D6-4CE1-86AF-78030C2803A4}" destId="{32894E6B-3A3D-41A3-8EBA-CCE5CE076106}" srcOrd="0" destOrd="0" parTransId="{8C99D68F-76F6-41AB-A1AB-270DCDC53011}" sibTransId="{9BB64731-A4A8-4AD1-9E7C-301872743071}"/>
    <dgm:cxn modelId="{E1157F97-7F52-4F94-8570-29E37DC02680}" type="presOf" srcId="{32894E6B-3A3D-41A3-8EBA-CCE5CE076106}" destId="{086442DF-DCBA-4A74-840E-53E5F976F2A0}" srcOrd="0" destOrd="0" presId="urn:microsoft.com/office/officeart/2005/8/layout/vList5"/>
    <dgm:cxn modelId="{0934B172-C5F0-4C64-80B0-768792F527EA}" type="presOf" srcId="{0CE7259D-15BA-4585-868A-4FC729587270}" destId="{0FCBB675-DED8-4464-918E-EE60D90064F4}" srcOrd="0" destOrd="0" presId="urn:microsoft.com/office/officeart/2005/8/layout/vList5"/>
    <dgm:cxn modelId="{689382C3-E294-4060-B168-EAEFA42AFEE4}" type="presOf" srcId="{448E7854-7385-4CFD-9268-BF0A9C10BF2C}" destId="{0FCBB675-DED8-4464-918E-EE60D90064F4}" srcOrd="0" destOrd="1" presId="urn:microsoft.com/office/officeart/2005/8/layout/vList5"/>
    <dgm:cxn modelId="{B64992EC-7353-4F38-B218-85AD521520CB}" type="presOf" srcId="{FA76CF3C-D860-453B-86DD-2C1220D3256B}" destId="{CAFBF125-D72E-43F1-82F1-77707CFE6B99}" srcOrd="0" destOrd="0" presId="urn:microsoft.com/office/officeart/2005/8/layout/vList5"/>
    <dgm:cxn modelId="{A6D87003-6415-45EC-B382-3057C868F6AA}" type="presOf" srcId="{330B1414-ED6D-44ED-9838-97781F1EFC43}" destId="{2FFC84A7-EB8F-44BD-AB83-092524778854}" srcOrd="0" destOrd="0" presId="urn:microsoft.com/office/officeart/2005/8/layout/vList5"/>
    <dgm:cxn modelId="{0735B639-D599-4A46-97F5-9A48E4796001}" srcId="{8E36CF39-F4C4-42A4-A862-B42601CFB62D}" destId="{6CB4BA5A-F0D6-4CE1-86AF-78030C2803A4}" srcOrd="1" destOrd="0" parTransId="{814C7002-BC2E-4E09-B4B7-82AE073A1C1E}" sibTransId="{54C1C337-C17B-481D-9BD0-FFAA993EC020}"/>
    <dgm:cxn modelId="{9A002BEB-2053-4658-A557-97E7C2B89719}" type="presOf" srcId="{6CB4BA5A-F0D6-4CE1-86AF-78030C2803A4}" destId="{6080F541-89ED-448A-A443-5698DBD42266}" srcOrd="0" destOrd="0" presId="urn:microsoft.com/office/officeart/2005/8/layout/vList5"/>
    <dgm:cxn modelId="{7C2BB9E1-4C15-4AE5-A4D8-160240CCB0AF}" srcId="{8E36CF39-F4C4-42A4-A862-B42601CFB62D}" destId="{8416D4BE-2651-4E9D-A9DF-9DD109B9F70D}" srcOrd="0" destOrd="0" parTransId="{477DF26E-39D0-4273-A296-2F7FAB865984}" sibTransId="{3EA16D36-9F97-43FC-BFB9-65A9FD610437}"/>
    <dgm:cxn modelId="{5AD7A7CC-273A-4A76-BBC7-5EE34ABB38EA}" type="presParOf" srcId="{0776971E-F79A-4102-87D6-C635CC73EC55}" destId="{8E515E6B-E2E1-41A8-A4B2-8268406D493C}" srcOrd="0" destOrd="0" presId="urn:microsoft.com/office/officeart/2005/8/layout/vList5"/>
    <dgm:cxn modelId="{DF3AC6F1-960E-40C9-8A22-F0E015FAE19F}" type="presParOf" srcId="{8E515E6B-E2E1-41A8-A4B2-8268406D493C}" destId="{A5B53CD1-17DA-4B81-AA79-3BDF2817B1FC}" srcOrd="0" destOrd="0" presId="urn:microsoft.com/office/officeart/2005/8/layout/vList5"/>
    <dgm:cxn modelId="{54793734-0DFE-460C-8647-9F53A49557C3}" type="presParOf" srcId="{8E515E6B-E2E1-41A8-A4B2-8268406D493C}" destId="{0FCBB675-DED8-4464-918E-EE60D90064F4}" srcOrd="1" destOrd="0" presId="urn:microsoft.com/office/officeart/2005/8/layout/vList5"/>
    <dgm:cxn modelId="{85AF94D2-A940-4B9B-B040-C782F7A7EFD5}" type="presParOf" srcId="{0776971E-F79A-4102-87D6-C635CC73EC55}" destId="{9F38069B-ED6A-45E3-ABF5-4CE2C77F8022}" srcOrd="1" destOrd="0" presId="urn:microsoft.com/office/officeart/2005/8/layout/vList5"/>
    <dgm:cxn modelId="{DC1CE44B-DE40-4EF1-A40E-C2D58B65506E}" type="presParOf" srcId="{0776971E-F79A-4102-87D6-C635CC73EC55}" destId="{5A3C4984-87A9-455E-9C82-AFC8D30567CD}" srcOrd="2" destOrd="0" presId="urn:microsoft.com/office/officeart/2005/8/layout/vList5"/>
    <dgm:cxn modelId="{D2FF3B4E-D0F3-4B01-8731-6854D6673E3B}" type="presParOf" srcId="{5A3C4984-87A9-455E-9C82-AFC8D30567CD}" destId="{6080F541-89ED-448A-A443-5698DBD42266}" srcOrd="0" destOrd="0" presId="urn:microsoft.com/office/officeart/2005/8/layout/vList5"/>
    <dgm:cxn modelId="{CB6B1667-61E2-42C0-8518-2D708567F503}" type="presParOf" srcId="{5A3C4984-87A9-455E-9C82-AFC8D30567CD}" destId="{086442DF-DCBA-4A74-840E-53E5F976F2A0}" srcOrd="1" destOrd="0" presId="urn:microsoft.com/office/officeart/2005/8/layout/vList5"/>
    <dgm:cxn modelId="{CE4F406B-F3EF-4825-B970-D0A885922252}" type="presParOf" srcId="{0776971E-F79A-4102-87D6-C635CC73EC55}" destId="{6C852CEC-FBDF-4007-A5F9-CCED969FBE18}" srcOrd="3" destOrd="0" presId="urn:microsoft.com/office/officeart/2005/8/layout/vList5"/>
    <dgm:cxn modelId="{CC266BE0-4B60-468A-9959-499DE18C927F}" type="presParOf" srcId="{0776971E-F79A-4102-87D6-C635CC73EC55}" destId="{00A0992B-F349-44CC-89E0-6D769E98B85A}" srcOrd="4" destOrd="0" presId="urn:microsoft.com/office/officeart/2005/8/layout/vList5"/>
    <dgm:cxn modelId="{FD0A9548-18FF-4CFD-97A3-3E25C352961D}" type="presParOf" srcId="{00A0992B-F349-44CC-89E0-6D769E98B85A}" destId="{2FFC84A7-EB8F-44BD-AB83-092524778854}" srcOrd="0" destOrd="0" presId="urn:microsoft.com/office/officeart/2005/8/layout/vList5"/>
    <dgm:cxn modelId="{16FD77B8-220B-46EE-A5A1-5AFA9D48D5CC}" type="presParOf" srcId="{00A0992B-F349-44CC-89E0-6D769E98B85A}" destId="{CAFBF125-D72E-43F1-82F1-77707CFE6B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B675-DED8-4464-918E-EE60D90064F4}">
      <dsp:nvSpPr>
        <dsp:cNvPr id="0" name=""/>
        <dsp:cNvSpPr/>
      </dsp:nvSpPr>
      <dsp:spPr>
        <a:xfrm rot="5400000">
          <a:off x="4738981" y="-1741411"/>
          <a:ext cx="1247949" cy="5047488"/>
        </a:xfrm>
        <a:prstGeom prst="round2SameRect">
          <a:avLst/>
        </a:prstGeom>
        <a:solidFill>
          <a:schemeClr val="accent2">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36000" bIns="123825" numCol="1" spcCol="1270" anchor="ctr" anchorCtr="0">
          <a:noAutofit/>
        </a:bodyPr>
        <a:lstStyle/>
        <a:p>
          <a:pPr marL="228600" lvl="1" indent="-228600" algn="l" defTabSz="933450" rtl="0">
            <a:lnSpc>
              <a:spcPts val="1800"/>
            </a:lnSpc>
            <a:spcBef>
              <a:spcPct val="0"/>
            </a:spcBef>
            <a:spcAft>
              <a:spcPct val="15000"/>
            </a:spcAft>
            <a:buChar char="••"/>
          </a:pPr>
          <a:r>
            <a:rPr kumimoji="1" lang="ja-JP" altLang="en-US" sz="2100" b="1" kern="1200" dirty="0" smtClean="0">
              <a:solidFill>
                <a:schemeClr val="tx1"/>
              </a:solidFill>
              <a:latin typeface="ＭＳ ゴシック" panose="020B0609070205080204" pitchFamily="49" charset="-128"/>
              <a:ea typeface="ＭＳ ゴシック" panose="020B0609070205080204" pitchFamily="49" charset="-128"/>
            </a:rPr>
            <a:t>プログラミング教育をリードする教員</a:t>
          </a:r>
          <a:endParaRPr lang="ja-JP" altLang="en-US" sz="2100" b="1" kern="1200" dirty="0">
            <a:solidFill>
              <a:schemeClr val="tx1"/>
            </a:solidFill>
            <a:latin typeface="ＭＳ ゴシック" panose="020B0609070205080204" pitchFamily="49" charset="-128"/>
            <a:ea typeface="ＭＳ ゴシック" panose="020B0609070205080204" pitchFamily="49" charset="-128"/>
          </a:endParaRPr>
        </a:p>
        <a:p>
          <a:pPr marL="228600" lvl="1" indent="-228600" algn="l" defTabSz="933450" rtl="0">
            <a:lnSpc>
              <a:spcPts val="1800"/>
            </a:lnSpc>
            <a:spcBef>
              <a:spcPct val="0"/>
            </a:spcBef>
            <a:spcAft>
              <a:spcPct val="15000"/>
            </a:spcAft>
            <a:buChar char="••"/>
          </a:pPr>
          <a:r>
            <a:rPr kumimoji="1" lang="ja-JP" altLang="en-US" sz="2100" b="1" kern="1200" dirty="0" smtClean="0">
              <a:solidFill>
                <a:schemeClr val="tx1"/>
              </a:solidFill>
              <a:latin typeface="ＭＳ ゴシック" panose="020B0609070205080204" pitchFamily="49" charset="-128"/>
              <a:ea typeface="ＭＳ ゴシック" panose="020B0609070205080204" pitchFamily="49" charset="-128"/>
            </a:rPr>
            <a:t>プログラミングの知識・見識の習得</a:t>
          </a:r>
          <a:endParaRPr lang="ja-JP" altLang="en-US" sz="2100" b="1" kern="1200" dirty="0">
            <a:solidFill>
              <a:schemeClr val="tx1"/>
            </a:solidFill>
            <a:latin typeface="ＭＳ ゴシック" panose="020B0609070205080204" pitchFamily="49" charset="-128"/>
            <a:ea typeface="ＭＳ ゴシック" panose="020B0609070205080204" pitchFamily="49" charset="-128"/>
          </a:endParaRPr>
        </a:p>
        <a:p>
          <a:pPr marL="228600" lvl="1" indent="-228600" algn="l" defTabSz="933450" rtl="0">
            <a:lnSpc>
              <a:spcPts val="1800"/>
            </a:lnSpc>
            <a:spcBef>
              <a:spcPct val="0"/>
            </a:spcBef>
            <a:spcAft>
              <a:spcPct val="15000"/>
            </a:spcAft>
            <a:buChar char="••"/>
          </a:pPr>
          <a:r>
            <a:rPr kumimoji="1" lang="en-US" sz="2100" b="1" kern="1200" dirty="0" smtClean="0">
              <a:solidFill>
                <a:schemeClr val="tx1"/>
              </a:solidFill>
              <a:latin typeface="ＭＳ ゴシック" panose="020B0609070205080204" pitchFamily="49" charset="-128"/>
              <a:ea typeface="ＭＳ ゴシック" panose="020B0609070205080204" pitchFamily="49" charset="-128"/>
            </a:rPr>
            <a:t>ICT</a:t>
          </a: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支援員の確保</a:t>
          </a:r>
          <a:endParaRPr lang="ja-JP" sz="2100" b="1" kern="1200" dirty="0">
            <a:solidFill>
              <a:schemeClr val="tx1"/>
            </a:solidFill>
            <a:latin typeface="ＭＳ ゴシック" panose="020B0609070205080204" pitchFamily="49" charset="-128"/>
            <a:ea typeface="ＭＳ ゴシック" panose="020B0609070205080204" pitchFamily="49" charset="-128"/>
          </a:endParaRPr>
        </a:p>
      </dsp:txBody>
      <dsp:txXfrm rot="-5400000">
        <a:off x="2839212" y="219278"/>
        <a:ext cx="4986568" cy="1126109"/>
      </dsp:txXfrm>
    </dsp:sp>
    <dsp:sp modelId="{A5B53CD1-17DA-4B81-AA79-3BDF2817B1FC}">
      <dsp:nvSpPr>
        <dsp:cNvPr id="0" name=""/>
        <dsp:cNvSpPr/>
      </dsp:nvSpPr>
      <dsp:spPr>
        <a:xfrm>
          <a:off x="0" y="0"/>
          <a:ext cx="2839212" cy="1559937"/>
        </a:xfrm>
        <a:prstGeom prst="roundRect">
          <a:avLst/>
        </a:prstGeom>
        <a:solidFill>
          <a:schemeClr val="accent2">
            <a:lumMod val="40000"/>
            <a:lumOff val="6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dirty="0" smtClean="0">
              <a:solidFill>
                <a:schemeClr val="tx1"/>
              </a:solidFill>
              <a:latin typeface="ＭＳ ゴシック" panose="020B0609070205080204" pitchFamily="49" charset="-128"/>
              <a:ea typeface="ＭＳ ゴシック" panose="020B0609070205080204" pitchFamily="49" charset="-128"/>
            </a:rPr>
            <a:t>人</a:t>
          </a:r>
          <a:endParaRPr lang="ja-JP" altLang="en-US" sz="4800" kern="1200" dirty="0">
            <a:solidFill>
              <a:schemeClr val="tx1"/>
            </a:solidFill>
            <a:latin typeface="ＭＳ ゴシック" panose="020B0609070205080204" pitchFamily="49" charset="-128"/>
            <a:ea typeface="ＭＳ ゴシック" panose="020B0609070205080204" pitchFamily="49" charset="-128"/>
          </a:endParaRPr>
        </a:p>
      </dsp:txBody>
      <dsp:txXfrm>
        <a:off x="76150" y="76150"/>
        <a:ext cx="2686912" cy="1407637"/>
      </dsp:txXfrm>
    </dsp:sp>
    <dsp:sp modelId="{086442DF-DCBA-4A74-840E-53E5F976F2A0}">
      <dsp:nvSpPr>
        <dsp:cNvPr id="0" name=""/>
        <dsp:cNvSpPr/>
      </dsp:nvSpPr>
      <dsp:spPr>
        <a:xfrm rot="5400000">
          <a:off x="4738981" y="-103478"/>
          <a:ext cx="1247949" cy="5047488"/>
        </a:xfrm>
        <a:prstGeom prst="round2SameRect">
          <a:avLst/>
        </a:prstGeom>
        <a:solidFill>
          <a:schemeClr val="accent6">
            <a:lumMod val="20000"/>
            <a:lumOff val="80000"/>
            <a:alpha val="9000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247650" bIns="123825" numCol="1" spcCol="1270" anchor="ctr" anchorCtr="0">
          <a:noAutofit/>
        </a:bodyPr>
        <a:lstStyle/>
        <a:p>
          <a:pPr marL="228600" lvl="1" indent="-228600" algn="l" defTabSz="933450" rtl="0">
            <a:lnSpc>
              <a:spcPct val="90000"/>
            </a:lnSpc>
            <a:spcBef>
              <a:spcPct val="0"/>
            </a:spcBef>
            <a:spcAft>
              <a:spcPct val="15000"/>
            </a:spcAft>
            <a:buChar char="••"/>
          </a:pPr>
          <a:r>
            <a:rPr kumimoji="1" lang="en-US" sz="2100" b="1" kern="1200" dirty="0" smtClean="0">
              <a:solidFill>
                <a:schemeClr val="tx1"/>
              </a:solidFill>
              <a:latin typeface="ＭＳ ゴシック" panose="020B0609070205080204" pitchFamily="49" charset="-128"/>
              <a:ea typeface="ＭＳ ゴシック" panose="020B0609070205080204" pitchFamily="49" charset="-128"/>
            </a:rPr>
            <a:t>ICT</a:t>
          </a: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環境の整備</a:t>
          </a:r>
          <a:r>
            <a:rPr kumimoji="1" lang="en-US" altLang="ja-JP" sz="2100" b="1" kern="120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2100" b="1" kern="1200" dirty="0" smtClean="0">
              <a:solidFill>
                <a:schemeClr val="tx1"/>
              </a:solidFill>
              <a:latin typeface="ＭＳ ゴシック" panose="020B0609070205080204" pitchFamily="49" charset="-128"/>
              <a:ea typeface="ＭＳ ゴシック" panose="020B0609070205080204" pitchFamily="49" charset="-128"/>
            </a:rPr>
          </a:b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a:t>
          </a:r>
          <a:r>
            <a:rPr kumimoji="1" lang="en-US" sz="2100" b="1" kern="1200" dirty="0" smtClean="0">
              <a:solidFill>
                <a:schemeClr val="tx1"/>
              </a:solidFill>
              <a:latin typeface="ＭＳ ゴシック" panose="020B0609070205080204" pitchFamily="49" charset="-128"/>
              <a:ea typeface="ＭＳ ゴシック" panose="020B0609070205080204" pitchFamily="49" charset="-128"/>
            </a:rPr>
            <a:t>PC</a:t>
          </a: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・タブレット端末・</a:t>
          </a:r>
          <a:r>
            <a:rPr kumimoji="1" lang="en-US" sz="2100" b="1" kern="1200" dirty="0" smtClean="0">
              <a:solidFill>
                <a:schemeClr val="tx1"/>
              </a:solidFill>
              <a:latin typeface="ＭＳ ゴシック" panose="020B0609070205080204" pitchFamily="49" charset="-128"/>
              <a:ea typeface="ＭＳ ゴシック" panose="020B0609070205080204" pitchFamily="49" charset="-128"/>
            </a:rPr>
            <a:t>LAN</a:t>
          </a: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a:t>
          </a:r>
          <a:endParaRPr lang="ja-JP" sz="2100" b="1" kern="1200" dirty="0">
            <a:solidFill>
              <a:schemeClr val="tx1"/>
            </a:solidFill>
            <a:latin typeface="ＭＳ ゴシック" panose="020B0609070205080204" pitchFamily="49" charset="-128"/>
            <a:ea typeface="ＭＳ ゴシック" panose="020B0609070205080204" pitchFamily="49" charset="-128"/>
          </a:endParaRPr>
        </a:p>
      </dsp:txBody>
      <dsp:txXfrm rot="-5400000">
        <a:off x="2839212" y="1857211"/>
        <a:ext cx="4986568" cy="1126109"/>
      </dsp:txXfrm>
    </dsp:sp>
    <dsp:sp modelId="{6080F541-89ED-448A-A443-5698DBD42266}">
      <dsp:nvSpPr>
        <dsp:cNvPr id="0" name=""/>
        <dsp:cNvSpPr/>
      </dsp:nvSpPr>
      <dsp:spPr>
        <a:xfrm>
          <a:off x="0" y="1640297"/>
          <a:ext cx="2839212" cy="1559937"/>
        </a:xfrm>
        <a:prstGeom prst="roundRect">
          <a:avLst/>
        </a:prstGeom>
        <a:solidFill>
          <a:schemeClr val="accent6">
            <a:lumMod val="40000"/>
            <a:lumOff val="6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smtClean="0">
              <a:solidFill>
                <a:schemeClr val="tx1"/>
              </a:solidFill>
              <a:latin typeface="ＭＳ ゴシック" panose="020B0609070205080204" pitchFamily="49" charset="-128"/>
              <a:ea typeface="ＭＳ ゴシック" panose="020B0609070205080204" pitchFamily="49" charset="-128"/>
            </a:rPr>
            <a:t>もの</a:t>
          </a:r>
          <a:endParaRPr lang="ja-JP" altLang="en-US" sz="4800" kern="1200">
            <a:solidFill>
              <a:schemeClr val="tx1"/>
            </a:solidFill>
            <a:latin typeface="ＭＳ ゴシック" panose="020B0609070205080204" pitchFamily="49" charset="-128"/>
            <a:ea typeface="ＭＳ ゴシック" panose="020B0609070205080204" pitchFamily="49" charset="-128"/>
          </a:endParaRPr>
        </a:p>
      </dsp:txBody>
      <dsp:txXfrm>
        <a:off x="76150" y="1716447"/>
        <a:ext cx="2686912" cy="1407637"/>
      </dsp:txXfrm>
    </dsp:sp>
    <dsp:sp modelId="{CAFBF125-D72E-43F1-82F1-77707CFE6B99}">
      <dsp:nvSpPr>
        <dsp:cNvPr id="0" name=""/>
        <dsp:cNvSpPr/>
      </dsp:nvSpPr>
      <dsp:spPr>
        <a:xfrm rot="5400000">
          <a:off x="4738981" y="1534455"/>
          <a:ext cx="1247949" cy="5047488"/>
        </a:xfrm>
        <a:prstGeom prst="round2SameRect">
          <a:avLst/>
        </a:prstGeom>
        <a:solidFill>
          <a:schemeClr val="accent5">
            <a:lumMod val="20000"/>
            <a:lumOff val="80000"/>
            <a:alpha val="9000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80000" bIns="123825" numCol="1" spcCol="1270" anchor="ctr" anchorCtr="0">
          <a:noAutofit/>
        </a:bodyPr>
        <a:lstStyle/>
        <a:p>
          <a:pPr marL="228600" lvl="1" indent="-228600" algn="l" defTabSz="933450" rtl="0">
            <a:lnSpc>
              <a:spcPct val="90000"/>
            </a:lnSpc>
            <a:spcBef>
              <a:spcPct val="0"/>
            </a:spcBef>
            <a:spcAft>
              <a:spcPct val="15000"/>
            </a:spcAft>
            <a:buChar char="••"/>
          </a:pPr>
          <a:r>
            <a:rPr kumimoji="1" lang="ja-JP" altLang="en-US" sz="2100" b="1" kern="1200" dirty="0" smtClean="0">
              <a:solidFill>
                <a:schemeClr val="tx1"/>
              </a:solidFill>
              <a:latin typeface="ＭＳ ゴシック" panose="020B0609070205080204" pitchFamily="49" charset="-128"/>
              <a:ea typeface="ＭＳ ゴシック" panose="020B0609070205080204" pitchFamily="49" charset="-128"/>
            </a:rPr>
            <a:t>プログラミング教育の事例の蓄積</a:t>
          </a:r>
          <a:endParaRPr lang="ja-JP" altLang="en-US" sz="2100" b="1" kern="1200" dirty="0">
            <a:solidFill>
              <a:schemeClr val="tx1"/>
            </a:solidFill>
            <a:latin typeface="ＭＳ ゴシック" panose="020B0609070205080204" pitchFamily="49" charset="-128"/>
            <a:ea typeface="ＭＳ ゴシック" panose="020B0609070205080204" pitchFamily="49" charset="-128"/>
          </a:endParaRPr>
        </a:p>
        <a:p>
          <a:pPr marL="228600" lvl="1" indent="-228600" algn="l" defTabSz="933450" rtl="0">
            <a:lnSpc>
              <a:spcPct val="90000"/>
            </a:lnSpc>
            <a:spcBef>
              <a:spcPct val="0"/>
            </a:spcBef>
            <a:spcAft>
              <a:spcPct val="15000"/>
            </a:spcAft>
            <a:buChar char="••"/>
          </a:pPr>
          <a:r>
            <a:rPr kumimoji="1" lang="ja-JP" sz="2100" b="1" kern="1200" dirty="0" smtClean="0">
              <a:solidFill>
                <a:schemeClr val="tx1"/>
              </a:solidFill>
              <a:latin typeface="ＭＳ ゴシック" panose="020B0609070205080204" pitchFamily="49" charset="-128"/>
              <a:ea typeface="ＭＳ ゴシック" panose="020B0609070205080204" pitchFamily="49" charset="-128"/>
            </a:rPr>
            <a:t>カリキュラムの作成</a:t>
          </a:r>
          <a:r>
            <a:rPr kumimoji="1" lang="en-US" sz="2100" b="1" kern="1200" dirty="0" smtClean="0">
              <a:solidFill>
                <a:schemeClr val="tx1"/>
              </a:solidFill>
              <a:latin typeface="ＭＳ ゴシック" panose="020B0609070205080204" pitchFamily="49" charset="-128"/>
              <a:ea typeface="ＭＳ ゴシック" panose="020B0609070205080204" pitchFamily="49" charset="-128"/>
            </a:rPr>
            <a:t>	</a:t>
          </a:r>
          <a:endParaRPr lang="ja-JP" sz="2100" b="1" kern="1200" dirty="0">
            <a:solidFill>
              <a:schemeClr val="tx1"/>
            </a:solidFill>
            <a:latin typeface="ＭＳ ゴシック" panose="020B0609070205080204" pitchFamily="49" charset="-128"/>
            <a:ea typeface="ＭＳ ゴシック" panose="020B0609070205080204" pitchFamily="49" charset="-128"/>
          </a:endParaRPr>
        </a:p>
      </dsp:txBody>
      <dsp:txXfrm rot="-5400000">
        <a:off x="2839212" y="3495144"/>
        <a:ext cx="4986568" cy="1126109"/>
      </dsp:txXfrm>
    </dsp:sp>
    <dsp:sp modelId="{2FFC84A7-EB8F-44BD-AB83-092524778854}">
      <dsp:nvSpPr>
        <dsp:cNvPr id="0" name=""/>
        <dsp:cNvSpPr/>
      </dsp:nvSpPr>
      <dsp:spPr>
        <a:xfrm>
          <a:off x="0" y="3278231"/>
          <a:ext cx="2839212" cy="1559937"/>
        </a:xfrm>
        <a:prstGeom prst="roundRect">
          <a:avLst/>
        </a:prstGeom>
        <a:solidFill>
          <a:schemeClr val="accent5">
            <a:lumMod val="40000"/>
            <a:lumOff val="6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smtClean="0">
              <a:solidFill>
                <a:schemeClr val="tx1"/>
              </a:solidFill>
              <a:latin typeface="ＭＳ ゴシック" panose="020B0609070205080204" pitchFamily="49" charset="-128"/>
              <a:ea typeface="ＭＳ ゴシック" panose="020B0609070205080204" pitchFamily="49" charset="-128"/>
            </a:rPr>
            <a:t>こと</a:t>
          </a:r>
          <a:endParaRPr lang="ja-JP" altLang="en-US" sz="4800" kern="1200">
            <a:solidFill>
              <a:schemeClr val="tx1"/>
            </a:solidFill>
            <a:latin typeface="ＭＳ ゴシック" panose="020B0609070205080204" pitchFamily="49" charset="-128"/>
            <a:ea typeface="ＭＳ ゴシック" panose="020B0609070205080204" pitchFamily="49" charset="-128"/>
          </a:endParaRPr>
        </a:p>
      </dsp:txBody>
      <dsp:txXfrm>
        <a:off x="76150" y="3354381"/>
        <a:ext cx="2686912" cy="1407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B675-DED8-4464-918E-EE60D90064F4}">
      <dsp:nvSpPr>
        <dsp:cNvPr id="0" name=""/>
        <dsp:cNvSpPr/>
      </dsp:nvSpPr>
      <dsp:spPr>
        <a:xfrm rot="5400000">
          <a:off x="4738981" y="-1741411"/>
          <a:ext cx="1247949" cy="5047488"/>
        </a:xfrm>
        <a:prstGeom prst="round2SameRect">
          <a:avLst/>
        </a:prstGeom>
        <a:solidFill>
          <a:schemeClr val="accent2">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36000" bIns="123825" numCol="1" spcCol="1270" anchor="ctr" anchorCtr="0">
          <a:noAutofit/>
        </a:bodyPr>
        <a:lstStyle/>
        <a:p>
          <a:pPr marL="228600" lvl="1" indent="-228600" algn="l" defTabSz="933450" rtl="0">
            <a:lnSpc>
              <a:spcPts val="1800"/>
            </a:lnSpc>
            <a:spcBef>
              <a:spcPct val="0"/>
            </a:spcBef>
            <a:spcAft>
              <a:spcPct val="15000"/>
            </a:spcAft>
            <a:buChar char="••"/>
          </a:pPr>
          <a:r>
            <a:rPr kumimoji="1" lang="ja-JP" altLang="en-US"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プログラミング教育をリードする教員</a:t>
          </a:r>
          <a:endParaRPr lang="ja-JP" altLang="en-US" sz="2100" kern="1200" dirty="0">
            <a:solidFill>
              <a:schemeClr val="bg2">
                <a:lumMod val="90000"/>
              </a:schemeClr>
            </a:solidFill>
            <a:latin typeface="ＭＳ ゴシック" panose="020B0609070205080204" pitchFamily="49" charset="-128"/>
            <a:ea typeface="ＭＳ ゴシック" panose="020B0609070205080204" pitchFamily="49" charset="-128"/>
          </a:endParaRPr>
        </a:p>
        <a:p>
          <a:pPr marL="228600" lvl="1" indent="-228600" algn="l" defTabSz="933450" rtl="0">
            <a:lnSpc>
              <a:spcPts val="1800"/>
            </a:lnSpc>
            <a:spcBef>
              <a:spcPct val="0"/>
            </a:spcBef>
            <a:spcAft>
              <a:spcPct val="15000"/>
            </a:spcAft>
            <a:buChar char="••"/>
          </a:pPr>
          <a:r>
            <a:rPr kumimoji="1" lang="ja-JP" altLang="en-US" sz="2100" b="1" kern="1200" dirty="0" smtClean="0">
              <a:solidFill>
                <a:srgbClr val="FF0000"/>
              </a:solidFill>
              <a:latin typeface="ＭＳ ゴシック" panose="020B0609070205080204" pitchFamily="49" charset="-128"/>
              <a:ea typeface="ＭＳ ゴシック" panose="020B0609070205080204" pitchFamily="49" charset="-128"/>
            </a:rPr>
            <a:t>プログラミングの知識・見識の習得</a:t>
          </a:r>
          <a:endParaRPr lang="ja-JP" altLang="en-US" sz="2100" b="1" kern="1200" dirty="0">
            <a:solidFill>
              <a:srgbClr val="FF0000"/>
            </a:solidFill>
            <a:latin typeface="ＭＳ ゴシック" panose="020B0609070205080204" pitchFamily="49" charset="-128"/>
            <a:ea typeface="ＭＳ ゴシック" panose="020B0609070205080204" pitchFamily="49" charset="-128"/>
          </a:endParaRPr>
        </a:p>
        <a:p>
          <a:pPr marL="228600" lvl="1" indent="-228600" algn="l" defTabSz="933450" rtl="0">
            <a:lnSpc>
              <a:spcPts val="1800"/>
            </a:lnSpc>
            <a:spcBef>
              <a:spcPct val="0"/>
            </a:spcBef>
            <a:spcAft>
              <a:spcPct val="15000"/>
            </a:spcAft>
            <a:buChar char="••"/>
          </a:pPr>
          <a:r>
            <a:rPr kumimoji="1" lang="en-US"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ICT</a:t>
          </a: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支援員の確保</a:t>
          </a:r>
          <a:endParaRPr lang="ja-JP" sz="2100" kern="1200" dirty="0">
            <a:solidFill>
              <a:schemeClr val="bg2">
                <a:lumMod val="90000"/>
              </a:schemeClr>
            </a:solidFill>
            <a:latin typeface="ＭＳ ゴシック" panose="020B0609070205080204" pitchFamily="49" charset="-128"/>
            <a:ea typeface="ＭＳ ゴシック" panose="020B0609070205080204" pitchFamily="49" charset="-128"/>
          </a:endParaRPr>
        </a:p>
      </dsp:txBody>
      <dsp:txXfrm rot="-5400000">
        <a:off x="2839212" y="219278"/>
        <a:ext cx="4986568" cy="1126109"/>
      </dsp:txXfrm>
    </dsp:sp>
    <dsp:sp modelId="{A5B53CD1-17DA-4B81-AA79-3BDF2817B1FC}">
      <dsp:nvSpPr>
        <dsp:cNvPr id="0" name=""/>
        <dsp:cNvSpPr/>
      </dsp:nvSpPr>
      <dsp:spPr>
        <a:xfrm>
          <a:off x="0" y="0"/>
          <a:ext cx="2839212" cy="1559937"/>
        </a:xfrm>
        <a:prstGeom prst="roundRect">
          <a:avLst/>
        </a:prstGeom>
        <a:solidFill>
          <a:schemeClr val="accent2">
            <a:lumMod val="40000"/>
            <a:lumOff val="6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dirty="0" smtClean="0">
              <a:solidFill>
                <a:schemeClr val="tx1"/>
              </a:solidFill>
              <a:latin typeface="ＭＳ ゴシック" panose="020B0609070205080204" pitchFamily="49" charset="-128"/>
              <a:ea typeface="ＭＳ ゴシック" panose="020B0609070205080204" pitchFamily="49" charset="-128"/>
            </a:rPr>
            <a:t>人</a:t>
          </a:r>
          <a:endParaRPr lang="ja-JP" altLang="en-US" sz="4800" kern="1200" dirty="0">
            <a:solidFill>
              <a:schemeClr val="tx1"/>
            </a:solidFill>
            <a:latin typeface="ＭＳ ゴシック" panose="020B0609070205080204" pitchFamily="49" charset="-128"/>
            <a:ea typeface="ＭＳ ゴシック" panose="020B0609070205080204" pitchFamily="49" charset="-128"/>
          </a:endParaRPr>
        </a:p>
      </dsp:txBody>
      <dsp:txXfrm>
        <a:off x="76150" y="76150"/>
        <a:ext cx="2686912" cy="1407637"/>
      </dsp:txXfrm>
    </dsp:sp>
    <dsp:sp modelId="{086442DF-DCBA-4A74-840E-53E5F976F2A0}">
      <dsp:nvSpPr>
        <dsp:cNvPr id="0" name=""/>
        <dsp:cNvSpPr/>
      </dsp:nvSpPr>
      <dsp:spPr>
        <a:xfrm rot="5400000">
          <a:off x="4738981" y="-103478"/>
          <a:ext cx="1247949" cy="5047488"/>
        </a:xfrm>
        <a:prstGeom prst="round2SameRect">
          <a:avLst/>
        </a:prstGeom>
        <a:solidFill>
          <a:schemeClr val="accent6">
            <a:lumMod val="20000"/>
            <a:lumOff val="80000"/>
            <a:alpha val="9000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247650" bIns="123825" numCol="1" spcCol="1270" anchor="ctr" anchorCtr="0">
          <a:noAutofit/>
        </a:bodyPr>
        <a:lstStyle/>
        <a:p>
          <a:pPr marL="228600" lvl="1" indent="-228600" algn="l" defTabSz="933450" rtl="0">
            <a:lnSpc>
              <a:spcPct val="90000"/>
            </a:lnSpc>
            <a:spcBef>
              <a:spcPct val="0"/>
            </a:spcBef>
            <a:spcAft>
              <a:spcPct val="15000"/>
            </a:spcAft>
            <a:buChar char="••"/>
          </a:pPr>
          <a:r>
            <a:rPr kumimoji="1" lang="en-US"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ICT</a:t>
          </a: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環境の整備</a:t>
          </a:r>
          <a:r>
            <a:rPr kumimoji="1" lang="en-US" alt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
          </a:r>
          <a:br>
            <a:rPr kumimoji="1" lang="en-US" alt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b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a:t>
          </a:r>
          <a:r>
            <a:rPr kumimoji="1" lang="en-US"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PC</a:t>
          </a: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・タブレット端末・</a:t>
          </a:r>
          <a:r>
            <a:rPr kumimoji="1" lang="en-US"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LAN</a:t>
          </a: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a:t>
          </a:r>
          <a:endParaRPr lang="ja-JP" sz="2100" kern="1200" dirty="0">
            <a:solidFill>
              <a:schemeClr val="bg2">
                <a:lumMod val="90000"/>
              </a:schemeClr>
            </a:solidFill>
            <a:latin typeface="ＭＳ ゴシック" panose="020B0609070205080204" pitchFamily="49" charset="-128"/>
            <a:ea typeface="ＭＳ ゴシック" panose="020B0609070205080204" pitchFamily="49" charset="-128"/>
          </a:endParaRPr>
        </a:p>
      </dsp:txBody>
      <dsp:txXfrm rot="-5400000">
        <a:off x="2839212" y="1857211"/>
        <a:ext cx="4986568" cy="1126109"/>
      </dsp:txXfrm>
    </dsp:sp>
    <dsp:sp modelId="{6080F541-89ED-448A-A443-5698DBD42266}">
      <dsp:nvSpPr>
        <dsp:cNvPr id="0" name=""/>
        <dsp:cNvSpPr/>
      </dsp:nvSpPr>
      <dsp:spPr>
        <a:xfrm>
          <a:off x="0" y="1640297"/>
          <a:ext cx="2839212" cy="1559937"/>
        </a:xfrm>
        <a:prstGeom prst="roundRect">
          <a:avLst/>
        </a:prstGeom>
        <a:solidFill>
          <a:schemeClr val="accent6">
            <a:lumMod val="40000"/>
            <a:lumOff val="6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smtClean="0">
              <a:solidFill>
                <a:schemeClr val="tx1"/>
              </a:solidFill>
              <a:latin typeface="ＭＳ ゴシック" panose="020B0609070205080204" pitchFamily="49" charset="-128"/>
              <a:ea typeface="ＭＳ ゴシック" panose="020B0609070205080204" pitchFamily="49" charset="-128"/>
            </a:rPr>
            <a:t>もの</a:t>
          </a:r>
          <a:endParaRPr lang="ja-JP" altLang="en-US" sz="4800" kern="1200">
            <a:solidFill>
              <a:schemeClr val="tx1"/>
            </a:solidFill>
            <a:latin typeface="ＭＳ ゴシック" panose="020B0609070205080204" pitchFamily="49" charset="-128"/>
            <a:ea typeface="ＭＳ ゴシック" panose="020B0609070205080204" pitchFamily="49" charset="-128"/>
          </a:endParaRPr>
        </a:p>
      </dsp:txBody>
      <dsp:txXfrm>
        <a:off x="76150" y="1716447"/>
        <a:ext cx="2686912" cy="1407637"/>
      </dsp:txXfrm>
    </dsp:sp>
    <dsp:sp modelId="{CAFBF125-D72E-43F1-82F1-77707CFE6B99}">
      <dsp:nvSpPr>
        <dsp:cNvPr id="0" name=""/>
        <dsp:cNvSpPr/>
      </dsp:nvSpPr>
      <dsp:spPr>
        <a:xfrm rot="5400000">
          <a:off x="4738981" y="1534455"/>
          <a:ext cx="1247949" cy="5047488"/>
        </a:xfrm>
        <a:prstGeom prst="round2SameRect">
          <a:avLst/>
        </a:prstGeom>
        <a:solidFill>
          <a:schemeClr val="accent5">
            <a:lumMod val="20000"/>
            <a:lumOff val="80000"/>
            <a:alpha val="9000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23825" rIns="180000" bIns="123825" numCol="1" spcCol="1270" anchor="ctr" anchorCtr="0">
          <a:noAutofit/>
        </a:bodyPr>
        <a:lstStyle/>
        <a:p>
          <a:pPr marL="228600" lvl="1" indent="-228600" algn="l" defTabSz="933450" rtl="0">
            <a:lnSpc>
              <a:spcPct val="90000"/>
            </a:lnSpc>
            <a:spcBef>
              <a:spcPct val="0"/>
            </a:spcBef>
            <a:spcAft>
              <a:spcPct val="15000"/>
            </a:spcAft>
            <a:buChar char="••"/>
          </a:pPr>
          <a:r>
            <a:rPr kumimoji="1" lang="ja-JP" altLang="en-US" sz="2100" b="1" kern="1200" dirty="0" smtClean="0">
              <a:solidFill>
                <a:srgbClr val="FF0000"/>
              </a:solidFill>
              <a:latin typeface="ＭＳ ゴシック" panose="020B0609070205080204" pitchFamily="49" charset="-128"/>
              <a:ea typeface="ＭＳ ゴシック" panose="020B0609070205080204" pitchFamily="49" charset="-128"/>
            </a:rPr>
            <a:t>プログラミング教育の事例の蓄積</a:t>
          </a:r>
          <a:endParaRPr lang="ja-JP" altLang="en-US" sz="2100" b="1" kern="1200" dirty="0">
            <a:solidFill>
              <a:srgbClr val="FF0000"/>
            </a:solidFill>
            <a:latin typeface="ＭＳ ゴシック" panose="020B0609070205080204" pitchFamily="49" charset="-128"/>
            <a:ea typeface="ＭＳ ゴシック" panose="020B0609070205080204" pitchFamily="49" charset="-128"/>
          </a:endParaRPr>
        </a:p>
        <a:p>
          <a:pPr marL="228600" lvl="1" indent="-228600" algn="l" defTabSz="933450" rtl="0">
            <a:lnSpc>
              <a:spcPct val="90000"/>
            </a:lnSpc>
            <a:spcBef>
              <a:spcPct val="0"/>
            </a:spcBef>
            <a:spcAft>
              <a:spcPct val="15000"/>
            </a:spcAft>
            <a:buChar char="••"/>
          </a:pPr>
          <a:r>
            <a:rPr kumimoji="1" lang="ja-JP" sz="2100" kern="1200" dirty="0" smtClean="0">
              <a:solidFill>
                <a:schemeClr val="bg2">
                  <a:lumMod val="90000"/>
                </a:schemeClr>
              </a:solidFill>
              <a:latin typeface="ＭＳ ゴシック" panose="020B0609070205080204" pitchFamily="49" charset="-128"/>
              <a:ea typeface="ＭＳ ゴシック" panose="020B0609070205080204" pitchFamily="49" charset="-128"/>
            </a:rPr>
            <a:t>カリキュラムの作成</a:t>
          </a:r>
          <a:r>
            <a:rPr kumimoji="1" lang="en-US" sz="2100" kern="1200" dirty="0" smtClean="0">
              <a:solidFill>
                <a:schemeClr val="tx1"/>
              </a:solidFill>
              <a:latin typeface="ＭＳ ゴシック" panose="020B0609070205080204" pitchFamily="49" charset="-128"/>
              <a:ea typeface="ＭＳ ゴシック" panose="020B0609070205080204" pitchFamily="49" charset="-128"/>
            </a:rPr>
            <a:t>	</a:t>
          </a:r>
          <a:endParaRPr lang="ja-JP" sz="2100" kern="1200" dirty="0">
            <a:solidFill>
              <a:schemeClr val="tx1"/>
            </a:solidFill>
            <a:latin typeface="ＭＳ ゴシック" panose="020B0609070205080204" pitchFamily="49" charset="-128"/>
            <a:ea typeface="ＭＳ ゴシック" panose="020B0609070205080204" pitchFamily="49" charset="-128"/>
          </a:endParaRPr>
        </a:p>
      </dsp:txBody>
      <dsp:txXfrm rot="-5400000">
        <a:off x="2839212" y="3495144"/>
        <a:ext cx="4986568" cy="1126109"/>
      </dsp:txXfrm>
    </dsp:sp>
    <dsp:sp modelId="{2FFC84A7-EB8F-44BD-AB83-092524778854}">
      <dsp:nvSpPr>
        <dsp:cNvPr id="0" name=""/>
        <dsp:cNvSpPr/>
      </dsp:nvSpPr>
      <dsp:spPr>
        <a:xfrm>
          <a:off x="0" y="3278231"/>
          <a:ext cx="2839212" cy="1559937"/>
        </a:xfrm>
        <a:prstGeom prst="roundRect">
          <a:avLst/>
        </a:prstGeom>
        <a:solidFill>
          <a:schemeClr val="accent5">
            <a:lumMod val="40000"/>
            <a:lumOff val="6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kumimoji="1" lang="ja-JP" altLang="en-US" sz="4800" kern="1200" smtClean="0">
              <a:solidFill>
                <a:schemeClr val="tx1"/>
              </a:solidFill>
              <a:latin typeface="ＭＳ ゴシック" panose="020B0609070205080204" pitchFamily="49" charset="-128"/>
              <a:ea typeface="ＭＳ ゴシック" panose="020B0609070205080204" pitchFamily="49" charset="-128"/>
            </a:rPr>
            <a:t>こと</a:t>
          </a:r>
          <a:endParaRPr lang="ja-JP" altLang="en-US" sz="4800" kern="1200">
            <a:solidFill>
              <a:schemeClr val="tx1"/>
            </a:solidFill>
            <a:latin typeface="ＭＳ ゴシック" panose="020B0609070205080204" pitchFamily="49" charset="-128"/>
            <a:ea typeface="ＭＳ ゴシック" panose="020B0609070205080204" pitchFamily="49" charset="-128"/>
          </a:endParaRPr>
        </a:p>
      </dsp:txBody>
      <dsp:txXfrm>
        <a:off x="76150" y="3354381"/>
        <a:ext cx="2686912" cy="14076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238D6-3A87-404D-AC7B-AE07C68B6831}" type="datetimeFigureOut">
              <a:rPr kumimoji="1" lang="ja-JP" altLang="en-US" smtClean="0"/>
              <a:t>2020/8/24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C80DE-D126-4A53-B841-5770E0D69C95}" type="slidenum">
              <a:rPr kumimoji="1" lang="ja-JP" altLang="en-US" smtClean="0"/>
              <a:t>‹#›</a:t>
            </a:fld>
            <a:endParaRPr kumimoji="1" lang="ja-JP" altLang="en-US"/>
          </a:p>
        </p:txBody>
      </p:sp>
    </p:spTree>
    <p:extLst>
      <p:ext uri="{BB962C8B-B14F-4D97-AF65-F5344CB8AC3E}">
        <p14:creationId xmlns:p14="http://schemas.microsoft.com/office/powerpoint/2010/main" val="35383282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smtClean="0"/>
              <a:t>今年度より、小学校においてプログラミング教育が導入されることとなりました。皆さんの学校では、これまでにプログラミング教育の準備を進めてこられていることと思います。プログラミングは、この画像に出てきている子どもたちのように、活動を夢中にさせ、課題解決の達成感を十分に味わうことができる可能性を秘めています。ぜひ、先生方もプログラミングの楽しさを体験し、子どもたちにプログラミングを活用した学習の楽しさを伝えていただければと思います。では、「小学校で始めるプログラミング」の講義を始め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a:t>
            </a:fld>
            <a:endParaRPr kumimoji="1" lang="ja-JP" altLang="en-US"/>
          </a:p>
        </p:txBody>
      </p:sp>
    </p:spTree>
    <p:extLst>
      <p:ext uri="{BB962C8B-B14F-4D97-AF65-F5344CB8AC3E}">
        <p14:creationId xmlns:p14="http://schemas.microsoft.com/office/powerpoint/2010/main" val="224878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では、あらためてプログラミング教育のねらいについて押さえておきましょう。</a:t>
            </a:r>
            <a:endParaRPr kumimoji="1" lang="en-US" altLang="ja-JP" dirty="0" smtClean="0"/>
          </a:p>
          <a:p>
            <a:r>
              <a:rPr kumimoji="1" lang="ja-JP" altLang="en-US" dirty="0" smtClean="0"/>
              <a:t>（読み上げ）です。</a:t>
            </a:r>
            <a:endParaRPr kumimoji="1" lang="en-US" altLang="ja-JP" dirty="0" smtClean="0"/>
          </a:p>
          <a:p>
            <a:r>
              <a:rPr kumimoji="1" lang="ja-JP" altLang="en-US" dirty="0" smtClean="0"/>
              <a:t>小学校では●プログラミング的思考を育むことがねらいとなっていますが、プログラミング的思考とはなにかおさらいしておきます。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10</a:t>
            </a:fld>
            <a:endParaRPr kumimoji="1" lang="ja-JP" altLang="en-US"/>
          </a:p>
        </p:txBody>
      </p:sp>
    </p:spTree>
    <p:extLst>
      <p:ext uri="{BB962C8B-B14F-4D97-AF65-F5344CB8AC3E}">
        <p14:creationId xmlns:p14="http://schemas.microsoft.com/office/powerpoint/2010/main" val="160865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プログラミング的思考とは、（読み上げ）　　　●どの様な動き　（読み上げ）　　●どのように組み合わせ</a:t>
            </a:r>
            <a:endParaRPr kumimoji="1" lang="en-US" altLang="ja-JP" dirty="0" smtClean="0"/>
          </a:p>
          <a:p>
            <a:endParaRPr kumimoji="1" lang="en-US" altLang="ja-JP" dirty="0" smtClean="0"/>
          </a:p>
          <a:p>
            <a:r>
              <a:rPr kumimoji="1" lang="ja-JP" altLang="en-US" dirty="0" smtClean="0"/>
              <a:t>（読み上げ）　　●　改善</a:t>
            </a:r>
            <a:endParaRPr kumimoji="1" lang="en-US" altLang="ja-JP" dirty="0" smtClean="0"/>
          </a:p>
          <a:p>
            <a:endParaRPr kumimoji="1" lang="en-US" altLang="ja-JP" dirty="0" smtClean="0"/>
          </a:p>
          <a:p>
            <a:r>
              <a:rPr kumimoji="1" lang="ja-JP" altLang="en-US" dirty="0" smtClean="0"/>
              <a:t>難しい感じを受けますが、要は課題解決を行う際に論理的に考えていく力ということです。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11</a:t>
            </a:fld>
            <a:endParaRPr kumimoji="1" lang="ja-JP" altLang="en-US"/>
          </a:p>
        </p:txBody>
      </p:sp>
    </p:spTree>
    <p:extLst>
      <p:ext uri="{BB962C8B-B14F-4D97-AF65-F5344CB8AC3E}">
        <p14:creationId xmlns:p14="http://schemas.microsoft.com/office/powerpoint/2010/main" val="302273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では、小学校で育むプログラミングの力が、今後中学校、高校とどのようにつながっていくのかということを知っておくのも大事でしょう。</a:t>
            </a:r>
            <a:endParaRPr kumimoji="1" lang="en-US" altLang="ja-JP" dirty="0" smtClean="0"/>
          </a:p>
          <a:p>
            <a:r>
              <a:rPr kumimoji="1" lang="ja-JP" altLang="en-US" dirty="0" smtClean="0"/>
              <a:t>●小学校では、身近な生活にコンピュータが利用されていることへの気付き、問題解決には手順があることへの気付きを重視します。</a:t>
            </a:r>
            <a:endParaRPr kumimoji="1" lang="en-US" altLang="ja-JP" dirty="0" smtClean="0"/>
          </a:p>
          <a:p>
            <a:r>
              <a:rPr kumimoji="1" lang="ja-JP" altLang="en-US" dirty="0" smtClean="0"/>
              <a:t>それが、●中学校に行くと、コンピュータの役割や影響の理解とともに、簡単なプログラムを組む実習が入ってきます。</a:t>
            </a:r>
            <a:endParaRPr kumimoji="1" lang="en-US" altLang="ja-JP" dirty="0" smtClean="0"/>
          </a:p>
          <a:p>
            <a:r>
              <a:rPr kumimoji="1" lang="ja-JP" altLang="en-US" dirty="0" smtClean="0"/>
              <a:t>そして●高等学校では、実際の問題を解決するプログラムを組んでシュミレートする学習となっていきます。</a:t>
            </a:r>
            <a:endParaRPr kumimoji="1" lang="en-US" altLang="ja-JP" dirty="0" smtClean="0"/>
          </a:p>
          <a:p>
            <a:r>
              <a:rPr kumimoji="1" lang="ja-JP" altLang="en-US" dirty="0" smtClean="0"/>
              <a:t>小学校で学んだことが、この先高等学校へつながると考えると、プログラミング教育をおろそかにはできません。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12</a:t>
            </a:fld>
            <a:endParaRPr kumimoji="1" lang="ja-JP" altLang="en-US"/>
          </a:p>
        </p:txBody>
      </p:sp>
    </p:spTree>
    <p:extLst>
      <p:ext uri="{BB962C8B-B14F-4D97-AF65-F5344CB8AC3E}">
        <p14:creationId xmlns:p14="http://schemas.microsoft.com/office/powerpoint/2010/main" val="146964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また、プログラミング教育を進めるに当たって、教材が必要となるでしょう。</a:t>
            </a:r>
            <a:endParaRPr kumimoji="1" lang="en-US" altLang="ja-JP" dirty="0" smtClean="0"/>
          </a:p>
          <a:p>
            <a:r>
              <a:rPr kumimoji="1" lang="ja-JP" altLang="en-US" dirty="0" smtClean="0"/>
              <a:t>これは、教材のタイプによるメリットデメリットをまとめたものです。</a:t>
            </a:r>
            <a:endParaRPr kumimoji="1" lang="en-US" altLang="ja-JP" dirty="0" smtClean="0"/>
          </a:p>
          <a:p>
            <a:r>
              <a:rPr kumimoji="1" lang="ja-JP" altLang="en-US" dirty="0" smtClean="0"/>
              <a:t>学習の内容や予算に合わせて、用意できるものから試してみましょう。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13</a:t>
            </a:fld>
            <a:endParaRPr kumimoji="1" lang="ja-JP" altLang="en-US"/>
          </a:p>
        </p:txBody>
      </p:sp>
    </p:spTree>
    <p:extLst>
      <p:ext uri="{BB962C8B-B14F-4D97-AF65-F5344CB8AC3E}">
        <p14:creationId xmlns:p14="http://schemas.microsoft.com/office/powerpoint/2010/main" val="278988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では、プログラミング教育をどう進めていくとよいのでしょう。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14</a:t>
            </a:fld>
            <a:endParaRPr kumimoji="1" lang="ja-JP" altLang="en-US"/>
          </a:p>
        </p:txBody>
      </p:sp>
    </p:spTree>
    <p:extLst>
      <p:ext uri="{BB962C8B-B14F-4D97-AF65-F5344CB8AC3E}">
        <p14:creationId xmlns:p14="http://schemas.microsoft.com/office/powerpoint/2010/main" val="272616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まず、自分がどのステップの段階にいるのかを把握しましょう。</a:t>
            </a:r>
            <a:endParaRPr kumimoji="1" lang="en-US" altLang="ja-JP" dirty="0" smtClean="0"/>
          </a:p>
          <a:p>
            <a:r>
              <a:rPr kumimoji="1" lang="ja-JP" altLang="en-US" dirty="0" smtClean="0"/>
              <a:t>●ステップ</a:t>
            </a:r>
            <a:r>
              <a:rPr kumimoji="1" lang="en-US" altLang="ja-JP" dirty="0" smtClean="0"/>
              <a:t>1</a:t>
            </a:r>
            <a:r>
              <a:rPr kumimoji="1" lang="ja-JP" altLang="en-US" dirty="0" smtClean="0"/>
              <a:t>は、プログラミングの体験をすることです。プログラミングってどんなもの。　何ができるの。まず、知ることが大事ですよね。</a:t>
            </a:r>
            <a:endParaRPr kumimoji="1" lang="en-US" altLang="ja-JP" dirty="0" smtClean="0"/>
          </a:p>
          <a:p>
            <a:r>
              <a:rPr kumimoji="1" lang="ja-JP" altLang="en-US" dirty="0" smtClean="0"/>
              <a:t>●ステップ</a:t>
            </a:r>
            <a:r>
              <a:rPr kumimoji="1" lang="en-US" altLang="ja-JP" dirty="0" smtClean="0"/>
              <a:t>2</a:t>
            </a:r>
            <a:r>
              <a:rPr kumimoji="1" lang="ja-JP" altLang="en-US" dirty="0" smtClean="0"/>
              <a:t>は、プログラミングの楽しさ面白さを実感した上で、こんなことができるかも。こんなことをしてみたいというアイデアを持つことです。</a:t>
            </a:r>
            <a:endParaRPr kumimoji="1" lang="en-US" altLang="ja-JP" dirty="0" smtClean="0"/>
          </a:p>
          <a:p>
            <a:r>
              <a:rPr kumimoji="1" lang="ja-JP" altLang="en-US" dirty="0" smtClean="0"/>
              <a:t>ここまでは、プログラミング教育の推進の●準備段階といえるでしょう。</a:t>
            </a:r>
            <a:endParaRPr kumimoji="1" lang="en-US" altLang="ja-JP" dirty="0" smtClean="0"/>
          </a:p>
          <a:p>
            <a:r>
              <a:rPr kumimoji="1" lang="ja-JP" altLang="en-US" dirty="0" smtClean="0"/>
              <a:t>そして、●ステップ</a:t>
            </a:r>
            <a:r>
              <a:rPr kumimoji="1" lang="en-US" altLang="ja-JP" dirty="0" smtClean="0"/>
              <a:t>3</a:t>
            </a:r>
            <a:r>
              <a:rPr kumimoji="1" lang="ja-JP" altLang="en-US" dirty="0" err="1" smtClean="0"/>
              <a:t>、</a:t>
            </a:r>
            <a:r>
              <a:rPr kumimoji="1" lang="ja-JP" altLang="en-US" dirty="0" smtClean="0"/>
              <a:t>ここからが実践段階に入ります。授業計画の立案です。プログラミングを通してどんな力を付けるのかを想定しておくのはとても大切です。</a:t>
            </a:r>
            <a:endParaRPr kumimoji="1" lang="en-US" altLang="ja-JP" dirty="0" smtClean="0"/>
          </a:p>
          <a:p>
            <a:r>
              <a:rPr kumimoji="1" lang="ja-JP" altLang="en-US" dirty="0" smtClean="0"/>
              <a:t>●ステップ４。授業計画通りに実践してみましょう。</a:t>
            </a:r>
            <a:endParaRPr kumimoji="1" lang="en-US" altLang="ja-JP" dirty="0" smtClean="0"/>
          </a:p>
          <a:p>
            <a:r>
              <a:rPr kumimoji="1" lang="ja-JP" altLang="en-US" dirty="0" smtClean="0"/>
              <a:t>そして、●ステップ５。実践の振り返りです。成果と課題をまとめます。●そして、新たな授業計画案を立て、実践のサイクルを回すことになります。でも、時には●新たなプログラミングの体験をすることが必要になるかもしれません。</a:t>
            </a:r>
            <a:endParaRPr kumimoji="1" lang="en-US" altLang="ja-JP" dirty="0" smtClean="0"/>
          </a:p>
          <a:p>
            <a:r>
              <a:rPr kumimoji="1" lang="ja-JP" altLang="en-US" dirty="0" smtClean="0"/>
              <a:t>いかがでしょう。今自分の立ち位置はどこになりますか？</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15</a:t>
            </a:fld>
            <a:endParaRPr kumimoji="1" lang="ja-JP" altLang="en-US"/>
          </a:p>
        </p:txBody>
      </p:sp>
    </p:spTree>
    <p:extLst>
      <p:ext uri="{BB962C8B-B14F-4D97-AF65-F5344CB8AC3E}">
        <p14:creationId xmlns:p14="http://schemas.microsoft.com/office/powerpoint/2010/main" val="126841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そして、プログラミング的思考を伸ばすためには、具体的にどんなことに気をつけるとよいのでしょう。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16</a:t>
            </a:fld>
            <a:endParaRPr kumimoji="1" lang="ja-JP" altLang="en-US"/>
          </a:p>
        </p:txBody>
      </p:sp>
    </p:spTree>
    <p:extLst>
      <p:ext uri="{BB962C8B-B14F-4D97-AF65-F5344CB8AC3E}">
        <p14:creationId xmlns:p14="http://schemas.microsoft.com/office/powerpoint/2010/main" val="31639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それは、思考力のサイクルを回すことです。</a:t>
            </a:r>
            <a:endParaRPr kumimoji="1" lang="en-US" altLang="ja-JP" dirty="0" smtClean="0"/>
          </a:p>
          <a:p>
            <a:r>
              <a:rPr kumimoji="1" lang="ja-JP" altLang="en-US" dirty="0" smtClean="0"/>
              <a:t>まずは、●想定の部分。どんな課題を解決するのかを把握する必要があります。そして、たぶんこうすれば解決できるのではないかという予測を立てますよね。</a:t>
            </a:r>
            <a:endParaRPr kumimoji="1" lang="en-US" altLang="ja-JP" dirty="0" smtClean="0"/>
          </a:p>
          <a:p>
            <a:r>
              <a:rPr kumimoji="1" lang="ja-JP" altLang="en-US" dirty="0" smtClean="0"/>
              <a:t>そして、その予測に沿って、実際に実行してみる、解決を図ってみます。●これが動作の部分になります。</a:t>
            </a:r>
            <a:endParaRPr kumimoji="1" lang="en-US" altLang="ja-JP" dirty="0" smtClean="0"/>
          </a:p>
          <a:p>
            <a:r>
              <a:rPr kumimoji="1" lang="ja-JP" altLang="en-US" dirty="0" smtClean="0"/>
              <a:t>そのあと、この動作が他にも適用できないか、考えて実行してみる。●この段階が実際の部分となります。</a:t>
            </a:r>
            <a:endParaRPr kumimoji="1" lang="en-US" altLang="ja-JP" dirty="0" smtClean="0"/>
          </a:p>
          <a:p>
            <a:r>
              <a:rPr kumimoji="1" lang="ja-JP" altLang="en-US" dirty="0" smtClean="0"/>
              <a:t>では、このサイクルを、正三角形の作図のプログラミングを例にとって説明します。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17</a:t>
            </a:fld>
            <a:endParaRPr kumimoji="1" lang="ja-JP" altLang="en-US"/>
          </a:p>
        </p:txBody>
      </p:sp>
    </p:spTree>
    <p:extLst>
      <p:ext uri="{BB962C8B-B14F-4D97-AF65-F5344CB8AC3E}">
        <p14:creationId xmlns:p14="http://schemas.microsoft.com/office/powerpoint/2010/main" val="174371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正三角形を描くためには、●長さ１００進んで左に１２０度曲がる。この一連の動きを３回行えば作図できると予測します。これが想定部分。</a:t>
            </a:r>
            <a:endParaRPr kumimoji="1" lang="en-US" altLang="ja-JP" dirty="0" smtClean="0"/>
          </a:p>
          <a:p>
            <a:r>
              <a:rPr kumimoji="1" lang="ja-JP" altLang="en-US" dirty="0" smtClean="0"/>
              <a:t>●実際にプログラムを組んで、想定どおりに正三角形が描けるか確かめます。●これが動作部分。</a:t>
            </a:r>
            <a:endParaRPr kumimoji="1" lang="en-US" altLang="ja-JP" dirty="0" smtClean="0"/>
          </a:p>
          <a:p>
            <a:r>
              <a:rPr kumimoji="1" lang="ja-JP" altLang="en-US" dirty="0" smtClean="0"/>
              <a:t>●さらに、正三角形の作図で作成したプログラムで、くり返しの回数及び曲がる角度を修正すれば、正方形や正五角形など、他の正多角形の作図ができることに気付き、正多角形の作図のプログラムを一般化する。●ここが実際部分となります。</a:t>
            </a:r>
            <a:endParaRPr kumimoji="1" lang="en-US" altLang="ja-JP" dirty="0" smtClean="0"/>
          </a:p>
          <a:p>
            <a:r>
              <a:rPr kumimoji="1" lang="ja-JP" altLang="en-US" dirty="0" smtClean="0"/>
              <a:t>プログラミングを進める上で重要なのは、●想定から動作で終わらせないこと。プログラミングの目的は動作結果を確認することだけではありません。</a:t>
            </a:r>
            <a:endParaRPr kumimoji="1" lang="en-US" altLang="ja-JP" dirty="0" smtClean="0"/>
          </a:p>
          <a:p>
            <a:r>
              <a:rPr kumimoji="1" lang="ja-JP" altLang="en-US" dirty="0" smtClean="0"/>
              <a:t>自分が始めに想定する「結論、姿、動き」を正確に見通す力、●想定から動作・・・実際までの道筋を予測する力を育まなければなりません。</a:t>
            </a:r>
            <a:endParaRPr kumimoji="1" lang="en-US" altLang="ja-JP" dirty="0" smtClean="0"/>
          </a:p>
          <a:p>
            <a:r>
              <a:rPr kumimoji="1" lang="ja-JP" altLang="en-US" dirty="0" smtClean="0"/>
              <a:t>ですから、コンピュータによる動作で得た結果を適用し、一般化したり組み合わせを変えたりしながら、●動作から実際のプロセスを論理的に導く過程がとても大切になります。</a:t>
            </a:r>
            <a:endParaRPr kumimoji="1" lang="en-US" altLang="ja-JP" dirty="0" smtClean="0"/>
          </a:p>
          <a:p>
            <a:r>
              <a:rPr kumimoji="1" lang="ja-JP" altLang="en-US" dirty="0" smtClean="0"/>
              <a:t>コンピュータの操作スキルを身に付け、プログラミングに関する知識を増やすことも大切ですが、なにより、この「想定から動作、実際までのサイクルをきちんと回すことがプログラミング的思考を育むためには必須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18</a:t>
            </a:fld>
            <a:endParaRPr kumimoji="1" lang="ja-JP" altLang="en-US"/>
          </a:p>
        </p:txBody>
      </p:sp>
    </p:spTree>
    <p:extLst>
      <p:ext uri="{BB962C8B-B14F-4D97-AF65-F5344CB8AC3E}">
        <p14:creationId xmlns:p14="http://schemas.microsoft.com/office/powerpoint/2010/main" val="18302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最後に、プログラミングを教科に落とし込むところをお話しします。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19</a:t>
            </a:fld>
            <a:endParaRPr kumimoji="1" lang="ja-JP" altLang="en-US"/>
          </a:p>
        </p:txBody>
      </p:sp>
    </p:spTree>
    <p:extLst>
      <p:ext uri="{BB962C8B-B14F-4D97-AF65-F5344CB8AC3E}">
        <p14:creationId xmlns:p14="http://schemas.microsoft.com/office/powerpoint/2010/main" val="189391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そもそも、小学校にプログラミング教育を導入しなければならなかったその背景をおさらいしてみましょう。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2</a:t>
            </a:fld>
            <a:endParaRPr kumimoji="1" lang="ja-JP" altLang="en-US"/>
          </a:p>
        </p:txBody>
      </p:sp>
    </p:spTree>
    <p:extLst>
      <p:ext uri="{BB962C8B-B14F-4D97-AF65-F5344CB8AC3E}">
        <p14:creationId xmlns:p14="http://schemas.microsoft.com/office/powerpoint/2010/main" val="262096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ミング教育のねらいの一つに、●教科領域のねらいをより確実なものにするとあります。そして、●プログラミング的思考も育まなければなりません。そのため、どちらからもアプローチして、重なった●☆の部分を洗い出す必要があります。</a:t>
            </a:r>
            <a:endParaRPr kumimoji="1" lang="en-US" altLang="ja-JP" dirty="0" smtClean="0"/>
          </a:p>
          <a:p>
            <a:r>
              <a:rPr kumimoji="1" lang="ja-JP" altLang="en-US" dirty="0" smtClean="0"/>
              <a:t>ここは、「小学校段階のプログラミングに関する学習活動の分類」における●分類</a:t>
            </a:r>
            <a:r>
              <a:rPr kumimoji="1" lang="en-US" altLang="ja-JP" dirty="0" smtClean="0"/>
              <a:t>B</a:t>
            </a:r>
            <a:r>
              <a:rPr kumimoji="1" lang="ja-JP" altLang="en-US" dirty="0" smtClean="0"/>
              <a:t>に該当するカリキュラムの部分となります。ただ、始めからこの領域を追究していくのは難しいと考えます。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20</a:t>
            </a:fld>
            <a:endParaRPr kumimoji="1" lang="ja-JP" altLang="en-US"/>
          </a:p>
        </p:txBody>
      </p:sp>
    </p:spTree>
    <p:extLst>
      <p:ext uri="{BB962C8B-B14F-4D97-AF65-F5344CB8AC3E}">
        <p14:creationId xmlns:p14="http://schemas.microsoft.com/office/powerpoint/2010/main" val="405524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そこで、●単元を通して少しずつプログラミング的思考を組み入れることを考えましょう。</a:t>
            </a:r>
            <a:endParaRPr kumimoji="1" lang="en-US" altLang="ja-JP" dirty="0" smtClean="0"/>
          </a:p>
          <a:p>
            <a:r>
              <a:rPr kumimoji="1" lang="ja-JP" altLang="en-US" dirty="0" smtClean="0"/>
              <a:t>●並行して、コンピュータの教材の操作方法を学んだり、「順次処理」「条件分岐」「くり返し」といった基本的なプログラミングの知識を学んだりする必要もあります。</a:t>
            </a:r>
            <a:endParaRPr kumimoji="1" lang="en-US" altLang="ja-JP" dirty="0" smtClean="0"/>
          </a:p>
          <a:p>
            <a:r>
              <a:rPr kumimoji="1" lang="ja-JP" altLang="en-US" dirty="0" smtClean="0"/>
              <a:t>一単位時間４５分の授業の中だけで、成果を上げようと考えず、単元の範囲内で、少しでもプログラミング的に考えることができたという達成感を持たせることができればよいと考え、肩の力を抜いて取り組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21</a:t>
            </a:fld>
            <a:endParaRPr kumimoji="1" lang="ja-JP" altLang="en-US"/>
          </a:p>
        </p:txBody>
      </p:sp>
    </p:spTree>
    <p:extLst>
      <p:ext uri="{BB962C8B-B14F-4D97-AF65-F5344CB8AC3E}">
        <p14:creationId xmlns:p14="http://schemas.microsoft.com/office/powerpoint/2010/main" val="3435003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そのためにも、とりあえず、●分類</a:t>
            </a:r>
            <a:r>
              <a:rPr kumimoji="1" lang="en-US" altLang="ja-JP" dirty="0" smtClean="0"/>
              <a:t>A</a:t>
            </a:r>
            <a:r>
              <a:rPr kumimoji="1" lang="ja-JP" altLang="en-US" dirty="0" smtClean="0"/>
              <a:t>に取り組むとともに●、図画工作科などの時間を拡張し、デジタルの絵を動かしたり、簡単なゲームの作成をしてみたりといった体験、技能習得の時間を設定しながら、●最も難しい分類</a:t>
            </a:r>
            <a:r>
              <a:rPr kumimoji="1" lang="en-US" altLang="ja-JP" dirty="0" smtClean="0"/>
              <a:t>B</a:t>
            </a:r>
            <a:r>
              <a:rPr kumimoji="1" lang="ja-JP" altLang="en-US" dirty="0" err="1" smtClean="0"/>
              <a:t>での</a:t>
            </a:r>
            <a:r>
              <a:rPr kumimoji="1" lang="ja-JP" altLang="en-US" dirty="0" smtClean="0"/>
              <a:t>実践を模索し、●プログラミング的思考との関連性を見据えつつ、カリキュラムの作成再考に取り組んでみてください。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22</a:t>
            </a:fld>
            <a:endParaRPr kumimoji="1" lang="ja-JP" altLang="en-US"/>
          </a:p>
        </p:txBody>
      </p:sp>
    </p:spTree>
    <p:extLst>
      <p:ext uri="{BB962C8B-B14F-4D97-AF65-F5344CB8AC3E}">
        <p14:creationId xmlns:p14="http://schemas.microsoft.com/office/powerpoint/2010/main" val="2054553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en-US" altLang="ja-JP" dirty="0" smtClean="0"/>
              <a:t>A</a:t>
            </a:r>
            <a:r>
              <a:rPr kumimoji="1" lang="ja-JP" altLang="en-US" dirty="0" smtClean="0"/>
              <a:t>領域から手を付けてみる。教材に触ってみる。楽しみながらやってみる。プログラミングの事例を検索してみる。</a:t>
            </a:r>
            <a:endParaRPr kumimoji="1" lang="en-US" altLang="ja-JP" dirty="0" smtClean="0"/>
          </a:p>
          <a:p>
            <a:r>
              <a:rPr kumimoji="1" lang="ja-JP" altLang="en-US" dirty="0" smtClean="0"/>
              <a:t>できるところからでよいので、プログラミング教育を進めてみましょう。</a:t>
            </a:r>
            <a:endParaRPr kumimoji="1" lang="en-US" altLang="ja-JP" dirty="0" smtClean="0"/>
          </a:p>
          <a:p>
            <a:r>
              <a:rPr kumimoji="1" lang="ja-JP" altLang="en-US" dirty="0" smtClean="0"/>
              <a:t>プログラミングスキルアップ研修では、プログラミングを取り入れた模擬授業を行いながら、プログラミングを教科の中に落としこむイメージを持っていただこうと考えています。楽しみにしていて</a:t>
            </a:r>
            <a:r>
              <a:rPr kumimoji="1" lang="ja-JP" altLang="en-US" smtClean="0"/>
              <a:t>ください。以上で終わります。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23</a:t>
            </a:fld>
            <a:endParaRPr kumimoji="1" lang="ja-JP" altLang="en-US"/>
          </a:p>
        </p:txBody>
      </p:sp>
    </p:spTree>
    <p:extLst>
      <p:ext uri="{BB962C8B-B14F-4D97-AF65-F5344CB8AC3E}">
        <p14:creationId xmlns:p14="http://schemas.microsoft.com/office/powerpoint/2010/main" val="389225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ソサエティ５．０という言葉をもうどこかでお聞きになったことがあるでしょう。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今後子どもたちが生きていくであろう、超スマート社会を意味しています。</a:t>
            </a:r>
            <a:r>
              <a:rPr kumimoji="1" lang="en-US" altLang="ja-JP" dirty="0" smtClean="0"/>
              <a:t>AI</a:t>
            </a:r>
            <a:r>
              <a:rPr kumimoji="1" lang="ja-JP" altLang="en-US" dirty="0" smtClean="0"/>
              <a:t>の発達により、●機械に話しかけることで、買い物から情報検索、通信ができるようになったり、●ドローンによる配達、●インターネットを活用した診療、●自動車の自動運転　●農業も自動、季節や天候に合わせた最適な農作業が可能になるといわれています。このように生活の中にあるありとあらゆるものが、コンピュータで制御され、より効率的で快適な生活を送ることができるようになるでしょう。もしかすると目の前にいる子どもたちの中から、このような機械やシステムを開発する子が出てくるかもしれ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子どもたちが大人になる頃には、あらゆる社会活動においてコンピュータ等を活用することが求められる社会となっているはずです。そうした社会を生きていくためには、</a:t>
            </a:r>
            <a:endParaRPr kumimoji="1" lang="ja-JP" altLang="en-US" dirty="0"/>
          </a:p>
        </p:txBody>
      </p:sp>
      <p:sp>
        <p:nvSpPr>
          <p:cNvPr id="4" name="スライド番号プレースホルダー 3"/>
          <p:cNvSpPr>
            <a:spLocks noGrp="1"/>
          </p:cNvSpPr>
          <p:nvPr>
            <p:ph type="sldNum" sz="quarter" idx="10"/>
          </p:nvPr>
        </p:nvSpPr>
        <p:spPr/>
        <p:txBody>
          <a:bodyPr/>
          <a:lstStyle/>
          <a:p>
            <a:fld id="{995ACEAB-E1F5-46D8-B516-AC37D1600EF9}" type="slidenum">
              <a:rPr kumimoji="1" lang="ja-JP" altLang="en-US" smtClean="0"/>
              <a:t>3</a:t>
            </a:fld>
            <a:endParaRPr kumimoji="1" lang="ja-JP" altLang="en-US"/>
          </a:p>
        </p:txBody>
      </p:sp>
    </p:spTree>
    <p:extLst>
      <p:ext uri="{BB962C8B-B14F-4D97-AF65-F5344CB8AC3E}">
        <p14:creationId xmlns:p14="http://schemas.microsoft.com/office/powerpoint/2010/main" val="272000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コンピュータを理解し活用する力を子どもたちに付ける必要があります。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95ACEAB-E1F5-46D8-B516-AC37D1600EF9}" type="slidenum">
              <a:rPr kumimoji="1" lang="ja-JP" altLang="en-US" smtClean="0"/>
              <a:t>4</a:t>
            </a:fld>
            <a:endParaRPr kumimoji="1" lang="ja-JP" altLang="en-US"/>
          </a:p>
        </p:txBody>
      </p:sp>
    </p:spTree>
    <p:extLst>
      <p:ext uri="{BB962C8B-B14F-4D97-AF65-F5344CB8AC3E}">
        <p14:creationId xmlns:p14="http://schemas.microsoft.com/office/powerpoint/2010/main" val="175438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指導要領では、学習の基盤となる資質能力として「言語能力」「情報活用能力」「問題発見・解決能力」を提示しています。このたび、改訂で「情報活用能力」が学習の基盤となる資質能力として新たに位置付けられたことからも、この先の未来を生きていくためにこの能力が不可欠であるということがうかがえます。そして、この情報活用能力の育成を図るため</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5</a:t>
            </a:fld>
            <a:endParaRPr kumimoji="1" lang="ja-JP" altLang="en-US"/>
          </a:p>
        </p:txBody>
      </p:sp>
    </p:spTree>
    <p:extLst>
      <p:ext uri="{BB962C8B-B14F-4D97-AF65-F5344CB8AC3E}">
        <p14:creationId xmlns:p14="http://schemas.microsoft.com/office/powerpoint/2010/main" val="150025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各教科の特性に応じて、児童がプログラミングを体験しながら、コンピュータに意図した処理を行わせるために必要な論理的思考力を身に付けるための学習活動」を計画的に実施するよう求められています。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6</a:t>
            </a:fld>
            <a:endParaRPr kumimoji="1" lang="ja-JP" altLang="en-US"/>
          </a:p>
        </p:txBody>
      </p:sp>
    </p:spTree>
    <p:extLst>
      <p:ext uri="{BB962C8B-B14F-4D97-AF65-F5344CB8AC3E}">
        <p14:creationId xmlns:p14="http://schemas.microsoft.com/office/powerpoint/2010/main" val="95172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では、プログラミング教育を進める上で、備えておき</a:t>
            </a:r>
            <a:r>
              <a:rPr kumimoji="1" lang="ja-JP" altLang="en-US" dirty="0" err="1" smtClean="0"/>
              <a:t>べき</a:t>
            </a:r>
            <a:r>
              <a:rPr kumimoji="1" lang="ja-JP" altLang="en-US" dirty="0" smtClean="0"/>
              <a:t>ことは何でしょう。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7</a:t>
            </a:fld>
            <a:endParaRPr kumimoji="1" lang="ja-JP" altLang="en-US"/>
          </a:p>
        </p:txBody>
      </p:sp>
    </p:spTree>
    <p:extLst>
      <p:ext uri="{BB962C8B-B14F-4D97-AF65-F5344CB8AC3E}">
        <p14:creationId xmlns:p14="http://schemas.microsoft.com/office/powerpoint/2010/main" val="165711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それは、「人・もの・こと」の</a:t>
            </a:r>
            <a:r>
              <a:rPr kumimoji="1" lang="en-US" altLang="ja-JP" dirty="0" smtClean="0"/>
              <a:t>3</a:t>
            </a:r>
            <a:r>
              <a:rPr kumimoji="1" lang="ja-JP" altLang="en-US" dirty="0" err="1" smtClean="0"/>
              <a:t>つを</a:t>
            </a:r>
            <a:r>
              <a:rPr kumimoji="1" lang="ja-JP" altLang="en-US" dirty="0" smtClean="0"/>
              <a:t>バランスよく整備していくことです。その中で、我々教員ができることは、</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8</a:t>
            </a:fld>
            <a:endParaRPr kumimoji="1" lang="ja-JP" altLang="en-US"/>
          </a:p>
        </p:txBody>
      </p:sp>
    </p:spTree>
    <p:extLst>
      <p:ext uri="{BB962C8B-B14F-4D97-AF65-F5344CB8AC3E}">
        <p14:creationId xmlns:p14="http://schemas.microsoft.com/office/powerpoint/2010/main" val="11815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プログラミング教育を進めることができるよう、プログラミングの知識や見識を習得すること。そして、プログラミング教育の事例を蓄積していくことです。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BDDC80DE-D126-4A53-B841-5770E0D69C95}" type="slidenum">
              <a:rPr kumimoji="1" lang="ja-JP" altLang="en-US" smtClean="0"/>
              <a:t>9</a:t>
            </a:fld>
            <a:endParaRPr kumimoji="1" lang="ja-JP" altLang="en-US"/>
          </a:p>
        </p:txBody>
      </p:sp>
    </p:spTree>
    <p:extLst>
      <p:ext uri="{BB962C8B-B14F-4D97-AF65-F5344CB8AC3E}">
        <p14:creationId xmlns:p14="http://schemas.microsoft.com/office/powerpoint/2010/main" val="30772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332615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357625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91275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5652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124433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388582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274571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325774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427443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219678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2E586B-8001-524B-BBBB-74EFA65C578C}" type="datetimeFigureOut">
              <a:rPr kumimoji="1" lang="en-US" altLang="ja-JP" smtClean="0"/>
              <a:t>8/24/2020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422857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E586B-8001-524B-BBBB-74EFA65C578C}" type="datetimeFigureOut">
              <a:rPr kumimoji="1" lang="en-US" altLang="ja-JP" smtClean="0"/>
              <a:t>8/24/2020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9601-03D3-324F-ADEC-26DE4048001D}" type="slidenum">
              <a:rPr kumimoji="1" lang="en-US" altLang="ja-JP" smtClean="0"/>
              <a:t>‹#›</a:t>
            </a:fld>
            <a:endParaRPr kumimoji="1" lang="ja-JP" altLang="en-US"/>
          </a:p>
        </p:txBody>
      </p:sp>
    </p:spTree>
    <p:extLst>
      <p:ext uri="{BB962C8B-B14F-4D97-AF65-F5344CB8AC3E}">
        <p14:creationId xmlns:p14="http://schemas.microsoft.com/office/powerpoint/2010/main" val="3390060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 y="863254"/>
            <a:ext cx="8548577" cy="384208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819144"/>
            <a:ext cx="4572000" cy="3038856"/>
          </a:xfrm>
          <a:prstGeom prst="rect">
            <a:avLst/>
          </a:prstGeom>
        </p:spPr>
      </p:pic>
      <p:sp>
        <p:nvSpPr>
          <p:cNvPr id="12" name="サブタイトル 2"/>
          <p:cNvSpPr txBox="1">
            <a:spLocks/>
          </p:cNvSpPr>
          <p:nvPr/>
        </p:nvSpPr>
        <p:spPr>
          <a:xfrm>
            <a:off x="561957" y="2121752"/>
            <a:ext cx="7890926" cy="579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dirty="0" smtClean="0">
                <a:ln w="76200">
                  <a:solidFill>
                    <a:schemeClr val="bg1"/>
                  </a:solidFill>
                </a:ln>
              </a:rPr>
              <a:t>小学校ではじめる</a:t>
            </a:r>
            <a:r>
              <a:rPr lang="ja-JP" altLang="en-US" sz="4400" dirty="0" smtClean="0">
                <a:ln w="76200">
                  <a:solidFill>
                    <a:schemeClr val="bg1"/>
                  </a:solidFill>
                </a:ln>
              </a:rPr>
              <a:t>プログラミング</a:t>
            </a:r>
            <a:endParaRPr lang="ja-JP" altLang="en-US" sz="4400" dirty="0">
              <a:ln w="76200">
                <a:solidFill>
                  <a:schemeClr val="bg1"/>
                </a:solidFill>
              </a:ln>
            </a:endParaRPr>
          </a:p>
        </p:txBody>
      </p:sp>
      <p:sp>
        <p:nvSpPr>
          <p:cNvPr id="3" name="サブタイトル 2"/>
          <p:cNvSpPr>
            <a:spLocks noGrp="1"/>
          </p:cNvSpPr>
          <p:nvPr>
            <p:ph type="subTitle" idx="1"/>
          </p:nvPr>
        </p:nvSpPr>
        <p:spPr>
          <a:xfrm>
            <a:off x="561957" y="2121752"/>
            <a:ext cx="7890926" cy="579496"/>
          </a:xfrm>
        </p:spPr>
        <p:txBody>
          <a:bodyPr>
            <a:noAutofit/>
          </a:bodyPr>
          <a:lstStyle/>
          <a:p>
            <a:pPr algn="l"/>
            <a:r>
              <a:rPr lang="ja-JP" altLang="en-US" sz="3600" dirty="0" smtClean="0"/>
              <a:t>小学校ではじめる</a:t>
            </a:r>
            <a:r>
              <a:rPr lang="ja-JP" altLang="en-US" sz="4400" dirty="0" smtClean="0"/>
              <a:t>プログラミング</a:t>
            </a:r>
            <a:endParaRPr lang="ja-JP" altLang="en-US" sz="4400" dirty="0"/>
          </a:p>
        </p:txBody>
      </p:sp>
      <p:grpSp>
        <p:nvGrpSpPr>
          <p:cNvPr id="2" name="グループ化 1"/>
          <p:cNvGrpSpPr/>
          <p:nvPr/>
        </p:nvGrpSpPr>
        <p:grpSpPr>
          <a:xfrm>
            <a:off x="328824" y="1471955"/>
            <a:ext cx="7890926" cy="579496"/>
            <a:chOff x="411030" y="1168012"/>
            <a:chExt cx="7890926" cy="579496"/>
          </a:xfrm>
        </p:grpSpPr>
        <p:sp>
          <p:nvSpPr>
            <p:cNvPr id="13" name="サブタイトル 2"/>
            <p:cNvSpPr txBox="1">
              <a:spLocks/>
            </p:cNvSpPr>
            <p:nvPr/>
          </p:nvSpPr>
          <p:spPr>
            <a:xfrm>
              <a:off x="411030" y="1168012"/>
              <a:ext cx="7890926" cy="579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smtClean="0">
                  <a:ln w="57150">
                    <a:solidFill>
                      <a:schemeClr val="bg1"/>
                    </a:solidFill>
                  </a:ln>
                </a:rPr>
                <a:t>出前講座　西予市立三瓶小学校</a:t>
              </a:r>
              <a:endParaRPr lang="ja-JP" altLang="en-US" sz="3600" dirty="0">
                <a:ln w="57150">
                  <a:solidFill>
                    <a:schemeClr val="bg1"/>
                  </a:solidFill>
                </a:ln>
              </a:endParaRPr>
            </a:p>
          </p:txBody>
        </p:sp>
        <p:sp>
          <p:nvSpPr>
            <p:cNvPr id="14" name="サブタイトル 2"/>
            <p:cNvSpPr txBox="1">
              <a:spLocks/>
            </p:cNvSpPr>
            <p:nvPr/>
          </p:nvSpPr>
          <p:spPr>
            <a:xfrm>
              <a:off x="411030" y="1168012"/>
              <a:ext cx="7890926" cy="579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smtClean="0"/>
                <a:t>出前講座　西予市立三瓶小学校</a:t>
              </a:r>
              <a:endParaRPr lang="ja-JP" altLang="en-US" sz="3600" dirty="0"/>
            </a:p>
          </p:txBody>
        </p:sp>
      </p:gr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9144"/>
            <a:ext cx="4572000" cy="3038856"/>
          </a:xfrm>
          <a:prstGeom prst="rect">
            <a:avLst/>
          </a:prstGeom>
        </p:spPr>
      </p:pic>
      <p:grpSp>
        <p:nvGrpSpPr>
          <p:cNvPr id="4" name="グループ化 3"/>
          <p:cNvGrpSpPr/>
          <p:nvPr/>
        </p:nvGrpSpPr>
        <p:grpSpPr>
          <a:xfrm>
            <a:off x="4800208" y="3380250"/>
            <a:ext cx="4115583" cy="579496"/>
            <a:chOff x="2216495" y="3120391"/>
            <a:chExt cx="4115583" cy="579496"/>
          </a:xfrm>
        </p:grpSpPr>
        <p:sp>
          <p:nvSpPr>
            <p:cNvPr id="18" name="サブタイトル 2"/>
            <p:cNvSpPr txBox="1">
              <a:spLocks/>
            </p:cNvSpPr>
            <p:nvPr/>
          </p:nvSpPr>
          <p:spPr>
            <a:xfrm>
              <a:off x="2216495" y="3120391"/>
              <a:ext cx="4115583" cy="579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ln w="57150">
                    <a:solidFill>
                      <a:schemeClr val="bg1"/>
                    </a:solidFill>
                  </a:ln>
                </a:rPr>
                <a:t>愛媛県総合教育センター</a:t>
              </a:r>
              <a:endParaRPr lang="ja-JP" altLang="en-US" dirty="0">
                <a:ln w="57150">
                  <a:solidFill>
                    <a:schemeClr val="bg1"/>
                  </a:solidFill>
                </a:ln>
              </a:endParaRPr>
            </a:p>
          </p:txBody>
        </p:sp>
        <p:sp>
          <p:nvSpPr>
            <p:cNvPr id="21" name="サブタイトル 2"/>
            <p:cNvSpPr txBox="1">
              <a:spLocks/>
            </p:cNvSpPr>
            <p:nvPr/>
          </p:nvSpPr>
          <p:spPr>
            <a:xfrm>
              <a:off x="2216495" y="3120391"/>
              <a:ext cx="4115583" cy="5794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t>愛媛県総合教育センター</a:t>
              </a:r>
              <a:endParaRPr lang="ja-JP" altLang="en-US" dirty="0"/>
            </a:p>
          </p:txBody>
        </p:sp>
      </p:grpSp>
    </p:spTree>
    <p:extLst>
      <p:ext uri="{BB962C8B-B14F-4D97-AF65-F5344CB8AC3E}">
        <p14:creationId xmlns:p14="http://schemas.microsoft.com/office/powerpoint/2010/main" val="1409555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プログラミング教育のねらい</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17095" y="1729372"/>
            <a:ext cx="8341893" cy="4799763"/>
          </a:xfrm>
        </p:spPr>
        <p:txBody>
          <a:bodyPr>
            <a:noAutofit/>
          </a:bodyPr>
          <a:lstStyle/>
          <a:p>
            <a:pPr marL="0" indent="0">
              <a:buNone/>
            </a:pPr>
            <a:r>
              <a:rPr kumimoji="1" lang="ja-JP" altLang="en-US" sz="3200" dirty="0" smtClean="0">
                <a:latin typeface="ＭＳ ゴシック" panose="020B0609070205080204" pitchFamily="49" charset="-128"/>
                <a:ea typeface="ＭＳ ゴシック" panose="020B0609070205080204" pitchFamily="49" charset="-128"/>
              </a:rPr>
              <a:t>①　プログラミング的思考を育むこと。</a:t>
            </a:r>
            <a:endParaRPr kumimoji="1" lang="en-US" altLang="ja-JP" sz="3200" dirty="0" smtClean="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②　プログラムの働きのよさ、情報社会がコ</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　ンピュータ等の情報技術によって支えられ</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　</a:t>
            </a:r>
            <a:r>
              <a:rPr lang="ja-JP" altLang="en-US" sz="3200" dirty="0" err="1" smtClean="0">
                <a:latin typeface="ＭＳ ゴシック" panose="020B0609070205080204" pitchFamily="49" charset="-128"/>
                <a:ea typeface="ＭＳ ゴシック" panose="020B0609070205080204" pitchFamily="49" charset="-128"/>
              </a:rPr>
              <a:t>て</a:t>
            </a:r>
            <a:r>
              <a:rPr lang="ja-JP" altLang="en-US" sz="3200" dirty="0" smtClean="0">
                <a:latin typeface="ＭＳ ゴシック" panose="020B0609070205080204" pitchFamily="49" charset="-128"/>
                <a:ea typeface="ＭＳ ゴシック" panose="020B0609070205080204" pitchFamily="49" charset="-128"/>
              </a:rPr>
              <a:t>いることに気付くこと。</a:t>
            </a:r>
            <a:endParaRPr lang="en-US" altLang="ja-JP" sz="3200" dirty="0" smtClean="0">
              <a:latin typeface="ＭＳ ゴシック" panose="020B0609070205080204" pitchFamily="49" charset="-128"/>
              <a:ea typeface="ＭＳ ゴシック" panose="020B0609070205080204" pitchFamily="49" charset="-128"/>
            </a:endParaRPr>
          </a:p>
          <a:p>
            <a:pPr marL="0" indent="0">
              <a:buNone/>
            </a:pPr>
            <a:r>
              <a:rPr kumimoji="1" lang="ja-JP" altLang="en-US" sz="3200" dirty="0" smtClean="0">
                <a:latin typeface="ＭＳ ゴシック" panose="020B0609070205080204" pitchFamily="49" charset="-128"/>
                <a:ea typeface="ＭＳ ゴシック" panose="020B0609070205080204" pitchFamily="49" charset="-128"/>
              </a:rPr>
              <a:t>③　コンピュータ等を上手に活用して身近な</a:t>
            </a:r>
            <a:r>
              <a:rPr kumimoji="1" lang="en-US" altLang="ja-JP" sz="3200" dirty="0" smtClean="0">
                <a:latin typeface="ＭＳ ゴシック" panose="020B0609070205080204" pitchFamily="49" charset="-128"/>
                <a:ea typeface="ＭＳ ゴシック" panose="020B0609070205080204" pitchFamily="49" charset="-128"/>
              </a:rPr>
              <a:t/>
            </a:r>
            <a:br>
              <a:rPr kumimoji="1" lang="en-US" altLang="ja-JP" sz="3200" dirty="0" smtClean="0">
                <a:latin typeface="ＭＳ ゴシック" panose="020B0609070205080204" pitchFamily="49" charset="-128"/>
                <a:ea typeface="ＭＳ ゴシック" panose="020B0609070205080204" pitchFamily="49" charset="-128"/>
              </a:rPr>
            </a:br>
            <a:r>
              <a:rPr kumimoji="1" lang="ja-JP" altLang="en-US" sz="3200" dirty="0" smtClean="0">
                <a:latin typeface="ＭＳ ゴシック" panose="020B0609070205080204" pitchFamily="49" charset="-128"/>
                <a:ea typeface="ＭＳ ゴシック" panose="020B0609070205080204" pitchFamily="49" charset="-128"/>
              </a:rPr>
              <a:t>　問題を解決したり、よりよい社会を築いた</a:t>
            </a:r>
            <a:r>
              <a:rPr kumimoji="1" lang="en-US" altLang="ja-JP" sz="3200" dirty="0" smtClean="0">
                <a:latin typeface="ＭＳ ゴシック" panose="020B0609070205080204" pitchFamily="49" charset="-128"/>
                <a:ea typeface="ＭＳ ゴシック" panose="020B0609070205080204" pitchFamily="49" charset="-128"/>
              </a:rPr>
              <a:t/>
            </a:r>
            <a:br>
              <a:rPr kumimoji="1" lang="en-US" altLang="ja-JP" sz="3200" dirty="0" smtClean="0">
                <a:latin typeface="ＭＳ ゴシック" panose="020B0609070205080204" pitchFamily="49" charset="-128"/>
                <a:ea typeface="ＭＳ ゴシック" panose="020B0609070205080204" pitchFamily="49" charset="-128"/>
              </a:rPr>
            </a:br>
            <a:r>
              <a:rPr kumimoji="1" lang="ja-JP" altLang="en-US" sz="3200" dirty="0" smtClean="0">
                <a:latin typeface="ＭＳ ゴシック" panose="020B0609070205080204" pitchFamily="49" charset="-128"/>
                <a:ea typeface="ＭＳ ゴシック" panose="020B0609070205080204" pitchFamily="49" charset="-128"/>
              </a:rPr>
              <a:t>　</a:t>
            </a:r>
            <a:r>
              <a:rPr kumimoji="1" lang="ja-JP" altLang="en-US" sz="3200" dirty="0" err="1" smtClean="0">
                <a:latin typeface="ＭＳ ゴシック" panose="020B0609070205080204" pitchFamily="49" charset="-128"/>
                <a:ea typeface="ＭＳ ゴシック" panose="020B0609070205080204" pitchFamily="49" charset="-128"/>
              </a:rPr>
              <a:t>り</a:t>
            </a:r>
            <a:r>
              <a:rPr kumimoji="1" lang="ja-JP" altLang="en-US" sz="3200" dirty="0" smtClean="0">
                <a:latin typeface="ＭＳ ゴシック" panose="020B0609070205080204" pitchFamily="49" charset="-128"/>
                <a:ea typeface="ＭＳ ゴシック" panose="020B0609070205080204" pitchFamily="49" charset="-128"/>
              </a:rPr>
              <a:t>しようとする態度を育むこと。</a:t>
            </a:r>
            <a:endParaRPr kumimoji="1" lang="en-US" altLang="ja-JP" sz="3200" dirty="0" smtClean="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④　各教科等での学びをより確実なものに</a:t>
            </a:r>
            <a:r>
              <a:rPr lang="ja-JP" altLang="en-US" sz="3200" dirty="0" err="1" smtClean="0">
                <a:latin typeface="ＭＳ ゴシック" panose="020B0609070205080204" pitchFamily="49" charset="-128"/>
                <a:ea typeface="ＭＳ ゴシック" panose="020B0609070205080204" pitchFamily="49" charset="-128"/>
              </a:rPr>
              <a:t>す</a:t>
            </a:r>
            <a:r>
              <a:rPr lang="en-US" altLang="ja-JP" sz="3200" dirty="0" smtClean="0">
                <a:latin typeface="ＭＳ ゴシック" panose="020B0609070205080204" pitchFamily="49" charset="-128"/>
                <a:ea typeface="ＭＳ ゴシック" panose="020B0609070205080204" pitchFamily="49" charset="-128"/>
              </a:rPr>
              <a:t/>
            </a:r>
            <a:br>
              <a:rPr lang="en-US" altLang="ja-JP" sz="3200" dirty="0" smtClean="0">
                <a:latin typeface="ＭＳ ゴシック" panose="020B0609070205080204" pitchFamily="49" charset="-128"/>
                <a:ea typeface="ＭＳ ゴシック" panose="020B0609070205080204" pitchFamily="49" charset="-128"/>
              </a:rPr>
            </a:br>
            <a:r>
              <a:rPr lang="ja-JP" altLang="en-US" sz="3200" dirty="0" smtClean="0">
                <a:latin typeface="ＭＳ ゴシック" panose="020B0609070205080204" pitchFamily="49" charset="-128"/>
                <a:ea typeface="ＭＳ ゴシック" panose="020B0609070205080204" pitchFamily="49" charset="-128"/>
              </a:rPr>
              <a:t>　ること。</a:t>
            </a:r>
            <a:endParaRPr kumimoji="1" lang="ja-JP" altLang="en-US" sz="3200" dirty="0">
              <a:latin typeface="ＭＳ ゴシック" panose="020B0609070205080204" pitchFamily="49" charset="-128"/>
              <a:ea typeface="ＭＳ ゴシック" panose="020B0609070205080204" pitchFamily="49" charset="-128"/>
            </a:endParaRPr>
          </a:p>
        </p:txBody>
      </p:sp>
      <p:cxnSp>
        <p:nvCxnSpPr>
          <p:cNvPr id="4" name="直線コネクタ 3"/>
          <p:cNvCxnSpPr/>
          <p:nvPr/>
        </p:nvCxnSpPr>
        <p:spPr>
          <a:xfrm flipV="1">
            <a:off x="1315453" y="2213811"/>
            <a:ext cx="3962400" cy="16043"/>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プログラミング的思考</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628649" y="1825625"/>
            <a:ext cx="8098255" cy="4351338"/>
          </a:xfrm>
        </p:spPr>
        <p:txBody>
          <a:bodyPr>
            <a:noAutofit/>
          </a:bodyPr>
          <a:lstStyle/>
          <a:p>
            <a:pPr marL="0" indent="0">
              <a:lnSpc>
                <a:spcPct val="100000"/>
              </a:lnSpc>
              <a:buNone/>
            </a:pPr>
            <a:r>
              <a:rPr lang="ja-JP" altLang="en-US" sz="3600" dirty="0">
                <a:latin typeface="ＭＳ ゴシック" panose="020B0609070205080204" pitchFamily="49" charset="-128"/>
                <a:ea typeface="ＭＳ ゴシック" panose="020B0609070205080204" pitchFamily="49" charset="-128"/>
              </a:rPr>
              <a:t>　</a:t>
            </a:r>
            <a:r>
              <a:rPr lang="ja-JP" altLang="en-US" sz="3600" dirty="0" smtClean="0">
                <a:latin typeface="ＭＳ ゴシック" panose="020B0609070205080204" pitchFamily="49" charset="-128"/>
                <a:ea typeface="ＭＳ ゴシック" panose="020B0609070205080204" pitchFamily="49" charset="-128"/>
              </a:rPr>
              <a:t>自分が意図する一連の活動を実現するために、どのような動きの組み合わせが必要であり、一つ一つの動きに対応した記号を、どのように組み合わせたらいいのか、記号の組み合わせをどのように改善していけば、よりよい意図した活動に近づくのか、といったことを論理的に考えていく力</a:t>
            </a:r>
            <a:endParaRPr kumimoji="1" lang="ja-JP" altLang="en-US" sz="3600" dirty="0">
              <a:latin typeface="ＭＳ ゴシック" panose="020B0609070205080204" pitchFamily="49" charset="-128"/>
              <a:ea typeface="ＭＳ ゴシック" panose="020B0609070205080204" pitchFamily="49" charset="-128"/>
            </a:endParaRPr>
          </a:p>
        </p:txBody>
      </p:sp>
      <p:cxnSp>
        <p:nvCxnSpPr>
          <p:cNvPr id="5" name="直線コネクタ 4"/>
          <p:cNvCxnSpPr/>
          <p:nvPr/>
        </p:nvCxnSpPr>
        <p:spPr>
          <a:xfrm flipV="1">
            <a:off x="3048000" y="2999874"/>
            <a:ext cx="3192379" cy="16044"/>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970421" y="4109954"/>
            <a:ext cx="4544929" cy="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2566737" y="5203993"/>
            <a:ext cx="3112168" cy="32085"/>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1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0717" y="1386659"/>
            <a:ext cx="7308000" cy="1440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nSpc>
                <a:spcPts val="2900"/>
              </a:lnSpc>
            </a:pPr>
            <a:r>
              <a:rPr kumimoji="1" lang="ja-JP" altLang="en-US" sz="2000" dirty="0">
                <a:solidFill>
                  <a:schemeClr val="tx1"/>
                </a:solidFill>
                <a:latin typeface="ＭＳ ゴシック" panose="020B0609070205080204" pitchFamily="49" charset="-128"/>
                <a:ea typeface="ＭＳ ゴシック" panose="020B0609070205080204" pitchFamily="49" charset="-128"/>
              </a:rPr>
              <a:t>身近な生活でコンピュータが活用されていることへの気付き</a:t>
            </a:r>
            <a:endParaRPr lang="ja-JP" altLang="en-US" sz="2000" dirty="0">
              <a:solidFill>
                <a:schemeClr val="tx1"/>
              </a:solidFill>
              <a:latin typeface="ＭＳ ゴシック" panose="020B0609070205080204" pitchFamily="49" charset="-128"/>
              <a:ea typeface="ＭＳ ゴシック" panose="020B0609070205080204" pitchFamily="49" charset="-128"/>
            </a:endParaRPr>
          </a:p>
          <a:p>
            <a:pPr lvl="0">
              <a:lnSpc>
                <a:spcPts val="2900"/>
              </a:lnSpc>
            </a:pPr>
            <a:r>
              <a:rPr kumimoji="1" lang="ja-JP" altLang="en-US" sz="2000" dirty="0">
                <a:solidFill>
                  <a:schemeClr val="tx1"/>
                </a:solidFill>
                <a:latin typeface="ＭＳ ゴシック" panose="020B0609070205080204" pitchFamily="49" charset="-128"/>
                <a:ea typeface="ＭＳ ゴシック" panose="020B0609070205080204" pitchFamily="49" charset="-128"/>
              </a:rPr>
              <a:t>問題解決には必要な手順があることへの</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気付き</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924914" y="3171142"/>
            <a:ext cx="7308000" cy="1440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ts val="2900"/>
              </a:lnSpc>
            </a:pP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社会における</a:t>
            </a:r>
            <a:r>
              <a:rPr kumimoji="1" lang="ja-JP" altLang="ja-JP" sz="2000" dirty="0" smtClean="0">
                <a:solidFill>
                  <a:schemeClr val="tx1"/>
                </a:solidFill>
                <a:latin typeface="ＭＳ ゴシック" panose="020B0609070205080204" pitchFamily="49" charset="-128"/>
                <a:ea typeface="ＭＳ ゴシック" panose="020B0609070205080204" pitchFamily="49" charset="-128"/>
              </a:rPr>
              <a:t>コンピュータ</a:t>
            </a:r>
            <a:r>
              <a:rPr kumimoji="1" lang="ja-JP" altLang="ja-JP" sz="2000" dirty="0">
                <a:solidFill>
                  <a:schemeClr val="tx1"/>
                </a:solidFill>
                <a:latin typeface="ＭＳ ゴシック" panose="020B0609070205080204" pitchFamily="49" charset="-128"/>
                <a:ea typeface="ＭＳ ゴシック" panose="020B0609070205080204" pitchFamily="49" charset="-128"/>
              </a:rPr>
              <a:t>の役割や影響の理解</a:t>
            </a:r>
          </a:p>
          <a:p>
            <a:pPr>
              <a:lnSpc>
                <a:spcPts val="2900"/>
              </a:lnSpc>
            </a:pPr>
            <a:r>
              <a:rPr kumimoji="1" lang="ja-JP" altLang="ja-JP" sz="2000" dirty="0">
                <a:solidFill>
                  <a:schemeClr val="tx1"/>
                </a:solidFill>
                <a:latin typeface="ＭＳ ゴシック" panose="020B0609070205080204" pitchFamily="49" charset="-128"/>
                <a:ea typeface="ＭＳ ゴシック" panose="020B0609070205080204" pitchFamily="49" charset="-128"/>
              </a:rPr>
              <a:t>簡単なプログラムの作成</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4" name="角丸四角形 3"/>
          <p:cNvSpPr/>
          <p:nvPr/>
        </p:nvSpPr>
        <p:spPr>
          <a:xfrm>
            <a:off x="1697419" y="4955624"/>
            <a:ext cx="7308000" cy="1440000"/>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nSpc>
                <a:spcPts val="2900"/>
              </a:lnSpc>
            </a:pPr>
            <a:r>
              <a:rPr kumimoji="1" lang="ja-JP" altLang="ja-JP" sz="2000" dirty="0">
                <a:solidFill>
                  <a:schemeClr val="tx1"/>
                </a:solidFill>
                <a:latin typeface="ＭＳ ゴシック" panose="020B0609070205080204" pitchFamily="49" charset="-128"/>
                <a:ea typeface="ＭＳ ゴシック" panose="020B0609070205080204" pitchFamily="49" charset="-128"/>
              </a:rPr>
              <a:t>コンピュータの働きを科学的に理解</a:t>
            </a:r>
          </a:p>
          <a:p>
            <a:pPr lvl="0">
              <a:lnSpc>
                <a:spcPts val="2900"/>
              </a:lnSpc>
            </a:pPr>
            <a:r>
              <a:rPr kumimoji="1" lang="ja-JP" altLang="ja-JP" sz="2000" dirty="0">
                <a:solidFill>
                  <a:schemeClr val="tx1"/>
                </a:solidFill>
                <a:latin typeface="ＭＳ ゴシック" panose="020B0609070205080204" pitchFamily="49" charset="-128"/>
                <a:ea typeface="ＭＳ ゴシック" panose="020B0609070205080204" pitchFamily="49" charset="-128"/>
              </a:rPr>
              <a:t>実際の問題解決にコンピュータを活用</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373117" y="1226027"/>
            <a:ext cx="2448910" cy="648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小学校</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1156138" y="2940704"/>
            <a:ext cx="2448910" cy="6480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中学校</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1920766" y="4726507"/>
            <a:ext cx="2448910" cy="6480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高等学校</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13" name="下矢印 12"/>
          <p:cNvSpPr/>
          <p:nvPr/>
        </p:nvSpPr>
        <p:spPr>
          <a:xfrm>
            <a:off x="6164317" y="2588852"/>
            <a:ext cx="1119351" cy="848027"/>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6969041" y="4417052"/>
            <a:ext cx="1119351" cy="848027"/>
          </a:xfrm>
          <a:prstGeom prst="down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78830" y="458817"/>
            <a:ext cx="9036951" cy="62627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smtClean="0">
                <a:latin typeface="ＭＳ ゴシック" panose="020B0609070205080204" pitchFamily="49" charset="-128"/>
                <a:ea typeface="ＭＳ ゴシック" panose="020B0609070205080204" pitchFamily="49" charset="-128"/>
              </a:rPr>
              <a:t>学校段階別プログラミング教育で育む知識及び技能</a:t>
            </a:r>
            <a:endParaRPr lang="ja-JP" altLang="en-US" sz="3000" dirty="0">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78830" y="1212684"/>
            <a:ext cx="7661672" cy="176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76059" y="2915574"/>
            <a:ext cx="7661672" cy="176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438819" y="4726653"/>
            <a:ext cx="7661672" cy="176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60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63035449"/>
              </p:ext>
            </p:extLst>
          </p:nvPr>
        </p:nvGraphicFramePr>
        <p:xfrm>
          <a:off x="189186" y="782145"/>
          <a:ext cx="8781393" cy="5868189"/>
        </p:xfrm>
        <a:graphic>
          <a:graphicData uri="http://schemas.openxmlformats.org/drawingml/2006/table">
            <a:tbl>
              <a:tblPr firstRow="1" bandRow="1">
                <a:tableStyleId>{5C22544A-7EE6-4342-B048-85BDC9FD1C3A}</a:tableStyleId>
              </a:tblPr>
              <a:tblGrid>
                <a:gridCol w="2506717">
                  <a:extLst>
                    <a:ext uri="{9D8B030D-6E8A-4147-A177-3AD203B41FA5}">
                      <a16:colId xmlns:a16="http://schemas.microsoft.com/office/drawing/2014/main" val="3598145643"/>
                    </a:ext>
                  </a:extLst>
                </a:gridCol>
                <a:gridCol w="3137338">
                  <a:extLst>
                    <a:ext uri="{9D8B030D-6E8A-4147-A177-3AD203B41FA5}">
                      <a16:colId xmlns:a16="http://schemas.microsoft.com/office/drawing/2014/main" val="442603566"/>
                    </a:ext>
                  </a:extLst>
                </a:gridCol>
                <a:gridCol w="3137338">
                  <a:extLst>
                    <a:ext uri="{9D8B030D-6E8A-4147-A177-3AD203B41FA5}">
                      <a16:colId xmlns:a16="http://schemas.microsoft.com/office/drawing/2014/main" val="1067132064"/>
                    </a:ext>
                  </a:extLst>
                </a:gridCol>
              </a:tblGrid>
              <a:tr h="715579">
                <a:tc>
                  <a:txBody>
                    <a:bodyPr/>
                    <a:lstStyle/>
                    <a:p>
                      <a:endParaRPr kumimoji="1" lang="ja-JP" altLang="en-US" dirty="0"/>
                    </a:p>
                  </a:txBody>
                  <a:tcPr/>
                </a:tc>
                <a:tc>
                  <a:txBody>
                    <a:bodyPr/>
                    <a:lstStyle/>
                    <a:p>
                      <a:pPr algn="ctr"/>
                      <a:r>
                        <a:rPr kumimoji="1" lang="ja-JP" altLang="en-US" sz="3200" dirty="0" smtClean="0"/>
                        <a:t>メリット</a:t>
                      </a:r>
                      <a:endParaRPr kumimoji="1" lang="ja-JP" altLang="en-US" sz="3200" dirty="0"/>
                    </a:p>
                  </a:txBody>
                  <a:tcPr anchor="ctr"/>
                </a:tc>
                <a:tc>
                  <a:txBody>
                    <a:bodyPr/>
                    <a:lstStyle/>
                    <a:p>
                      <a:pPr algn="ctr"/>
                      <a:r>
                        <a:rPr kumimoji="1" lang="ja-JP" altLang="en-US" sz="3200" dirty="0" smtClean="0"/>
                        <a:t>デメリット</a:t>
                      </a:r>
                      <a:endParaRPr kumimoji="1" lang="ja-JP" altLang="en-US" sz="3200" dirty="0"/>
                    </a:p>
                  </a:txBody>
                  <a:tcPr anchor="ctr"/>
                </a:tc>
                <a:extLst>
                  <a:ext uri="{0D108BD9-81ED-4DB2-BD59-A6C34878D82A}">
                    <a16:rowId xmlns:a16="http://schemas.microsoft.com/office/drawing/2014/main" val="3607917394"/>
                  </a:ext>
                </a:extLst>
              </a:tr>
              <a:tr h="1463785">
                <a:tc>
                  <a:txBody>
                    <a:bodyPr/>
                    <a:lstStyle/>
                    <a:p>
                      <a:r>
                        <a:rPr kumimoji="1" lang="ja-JP" altLang="en-US" sz="2800" dirty="0" smtClean="0">
                          <a:latin typeface="ＭＳ ゴシック" panose="020B0609070205080204" pitchFamily="49" charset="-128"/>
                          <a:ea typeface="ＭＳ ゴシック" panose="020B0609070205080204" pitchFamily="49" charset="-128"/>
                        </a:rPr>
                        <a:t>ビジュアル型</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プログラミング言語</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無償のものが多い</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教材として使いやすい</a:t>
                      </a:r>
                      <a:endParaRPr kumimoji="1" lang="ja-JP" altLang="en-US" sz="2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パソコンの画面だけの活動に終わってしまう</a:t>
                      </a:r>
                      <a:endParaRPr kumimoji="1" lang="ja-JP" altLang="en-US" sz="2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387016247"/>
                  </a:ext>
                </a:extLst>
              </a:tr>
              <a:tr h="1463785">
                <a:tc>
                  <a:txBody>
                    <a:bodyPr/>
                    <a:lstStyle/>
                    <a:p>
                      <a:r>
                        <a:rPr kumimoji="1" lang="ja-JP" altLang="en-US" sz="2800" dirty="0" smtClean="0">
                          <a:latin typeface="ＭＳ ゴシック" panose="020B0609070205080204" pitchFamily="49" charset="-128"/>
                          <a:ea typeface="ＭＳ ゴシック" panose="020B0609070205080204" pitchFamily="49" charset="-128"/>
                        </a:rPr>
                        <a:t>ロボット教材</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動きがあるので、実感を伴った活動になる</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児童生徒の関心を高められる</a:t>
                      </a:r>
                      <a:endParaRPr kumimoji="1" lang="ja-JP" altLang="en-US" sz="2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費用がかかる</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予算の確保が必要</a:t>
                      </a:r>
                      <a:endParaRPr kumimoji="1" lang="ja-JP" altLang="en-US" sz="2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88132660"/>
                  </a:ext>
                </a:extLst>
              </a:tr>
              <a:tr h="1463785">
                <a:tc>
                  <a:txBody>
                    <a:bodyPr/>
                    <a:lstStyle/>
                    <a:p>
                      <a:r>
                        <a:rPr kumimoji="1" lang="ja-JP" altLang="en-US" sz="2800" dirty="0" smtClean="0">
                          <a:latin typeface="ＭＳ ゴシック" panose="020B0609070205080204" pitchFamily="49" charset="-128"/>
                          <a:ea typeface="ＭＳ ゴシック" panose="020B0609070205080204" pitchFamily="49" charset="-128"/>
                        </a:rPr>
                        <a:t>アンプラグド</a:t>
                      </a:r>
                      <a:endParaRPr kumimoji="1" lang="ja-JP" altLang="en-US" sz="2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コンピュータがなくてもできる</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気軽に取り組める</a:t>
                      </a:r>
                      <a:endParaRPr kumimoji="1" lang="ja-JP" altLang="en-US" sz="2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800" dirty="0" smtClean="0">
                          <a:latin typeface="ＭＳ ゴシック" panose="020B0609070205080204" pitchFamily="49" charset="-128"/>
                          <a:ea typeface="ＭＳ ゴシック" panose="020B0609070205080204" pitchFamily="49" charset="-128"/>
                        </a:rPr>
                        <a:t>プログラミングの概念を確認するだけで終わる</a:t>
                      </a:r>
                      <a:endParaRPr kumimoji="1" lang="ja-JP" altLang="en-US" sz="2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974288579"/>
                  </a:ext>
                </a:extLst>
              </a:tr>
            </a:tbl>
          </a:graphicData>
        </a:graphic>
      </p:graphicFrame>
      <p:sp>
        <p:nvSpPr>
          <p:cNvPr id="3" name="タイトル 1"/>
          <p:cNvSpPr txBox="1">
            <a:spLocks/>
          </p:cNvSpPr>
          <p:nvPr/>
        </p:nvSpPr>
        <p:spPr>
          <a:xfrm>
            <a:off x="189186" y="155868"/>
            <a:ext cx="5172746" cy="62627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smtClean="0">
                <a:latin typeface="ＭＳ ゴシック" panose="020B0609070205080204" pitchFamily="49" charset="-128"/>
                <a:ea typeface="ＭＳ ゴシック" panose="020B0609070205080204" pitchFamily="49" charset="-128"/>
              </a:rPr>
              <a:t>プログラミング教材の比較</a:t>
            </a:r>
            <a:endParaRPr lang="ja-JP" altLang="en-US" sz="3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81951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119" y="2766219"/>
            <a:ext cx="8499763" cy="1325563"/>
          </a:xfrm>
        </p:spPr>
        <p:txBody>
          <a:bodyPr>
            <a:normAutofit fontScale="90000"/>
          </a:bodyPr>
          <a:lstStyle/>
          <a:p>
            <a:pPr>
              <a:lnSpc>
                <a:spcPct val="150000"/>
              </a:lnSpc>
              <a:spcBef>
                <a:spcPts val="3000"/>
              </a:spcBef>
            </a:pPr>
            <a:r>
              <a:rPr kumimoji="1" lang="ja-JP" altLang="en-US" dirty="0" smtClean="0">
                <a:latin typeface="ＭＳ ゴシック" panose="020B0609070205080204" pitchFamily="49" charset="-128"/>
                <a:ea typeface="ＭＳ ゴシック" panose="020B0609070205080204" pitchFamily="49" charset="-128"/>
              </a:rPr>
              <a:t>プログラミング教育を</a:t>
            </a:r>
            <a:r>
              <a:rPr kumimoji="1" lang="en-US" altLang="ja-JP" dirty="0" smtClean="0">
                <a:latin typeface="ＭＳ ゴシック" panose="020B0609070205080204" pitchFamily="49" charset="-128"/>
                <a:ea typeface="ＭＳ ゴシック" panose="020B0609070205080204" pitchFamily="49" charset="-128"/>
              </a:rPr>
              <a:t/>
            </a:r>
            <a:br>
              <a:rPr kumimoji="1" lang="en-US" altLang="ja-JP" dirty="0" smtClean="0">
                <a:latin typeface="ＭＳ ゴシック" panose="020B0609070205080204" pitchFamily="49" charset="-128"/>
                <a:ea typeface="ＭＳ ゴシック" panose="020B0609070205080204" pitchFamily="49" charset="-128"/>
              </a:rPr>
            </a:br>
            <a:r>
              <a:rPr kumimoji="1" lang="ja-JP" altLang="en-US" dirty="0" smtClean="0">
                <a:latin typeface="ＭＳ ゴシック" panose="020B0609070205080204" pitchFamily="49" charset="-128"/>
                <a:ea typeface="ＭＳ ゴシック" panose="020B0609070205080204" pitchFamily="49" charset="-128"/>
              </a:rPr>
              <a:t>　　　　　　　どう進めていくか？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8421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5202621" y="1514604"/>
            <a:ext cx="2159875" cy="22223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3515710" y="4068061"/>
            <a:ext cx="2159875" cy="22223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695089" y="4209951"/>
            <a:ext cx="2159875" cy="22223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1103588" y="2956870"/>
            <a:ext cx="2159875" cy="222238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241737" y="514887"/>
            <a:ext cx="2159875" cy="222238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4" name="右矢印 13"/>
          <p:cNvSpPr/>
          <p:nvPr/>
        </p:nvSpPr>
        <p:spPr>
          <a:xfrm rot="4075199">
            <a:off x="1272679" y="2484461"/>
            <a:ext cx="835572" cy="72521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158155">
            <a:off x="2820251" y="4729096"/>
            <a:ext cx="835572" cy="72521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24731" y="5091704"/>
            <a:ext cx="835572" cy="72521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3408465">
            <a:off x="6944710" y="3463403"/>
            <a:ext cx="835572" cy="72521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8083655">
            <a:off x="4664293" y="3390495"/>
            <a:ext cx="835572" cy="725214"/>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4795" y="1244478"/>
            <a:ext cx="2490264" cy="1200329"/>
          </a:xfrm>
          <a:prstGeom prst="rect">
            <a:avLst/>
          </a:prstGeom>
          <a:noFill/>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プログラミングの体験</a:t>
            </a:r>
            <a:endParaRPr kumimoji="1" lang="ja-JP" altLang="en-US" sz="2400" b="1" dirty="0">
              <a:latin typeface="ＭＳ ゴシック" panose="020B0609070205080204" pitchFamily="49" charset="-128"/>
              <a:ea typeface="ＭＳ ゴシック" panose="020B0609070205080204" pitchFamily="49" charset="-128"/>
            </a:endParaRPr>
          </a:p>
          <a:p>
            <a:endParaRPr kumimoji="1" lang="ja-JP" altLang="en-US" sz="2400" b="1" dirty="0"/>
          </a:p>
        </p:txBody>
      </p:sp>
      <p:sp>
        <p:nvSpPr>
          <p:cNvPr id="20" name="角丸四角形 19"/>
          <p:cNvSpPr/>
          <p:nvPr/>
        </p:nvSpPr>
        <p:spPr>
          <a:xfrm>
            <a:off x="174795" y="735458"/>
            <a:ext cx="1764000" cy="43311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ステップ</a:t>
            </a:r>
            <a:r>
              <a:rPr kumimoji="1" lang="en-US" altLang="ja-JP" sz="2400" dirty="0" smtClean="0">
                <a:solidFill>
                  <a:schemeClr val="tx1"/>
                </a:solidFill>
                <a:latin typeface="ＭＳ ゴシック" panose="020B0609070205080204" pitchFamily="49" charset="-128"/>
                <a:ea typeface="ＭＳ ゴシック" panose="020B0609070205080204" pitchFamily="49" charset="-128"/>
              </a:rPr>
              <a:t>1</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1" name="角丸四角形 20"/>
          <p:cNvSpPr/>
          <p:nvPr/>
        </p:nvSpPr>
        <p:spPr>
          <a:xfrm>
            <a:off x="650024" y="3488950"/>
            <a:ext cx="1764000" cy="43311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ステップ２</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046632" y="3842513"/>
            <a:ext cx="2490264" cy="1200329"/>
          </a:xfrm>
          <a:prstGeom prst="rect">
            <a:avLst/>
          </a:prstGeom>
          <a:noFill/>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面白さの実感</a:t>
            </a:r>
            <a:endParaRPr kumimoji="1" lang="en-US" altLang="ja-JP" sz="2400" b="1" dirty="0" smtClean="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アイデアの創出</a:t>
            </a:r>
            <a:endParaRPr kumimoji="1" lang="ja-JP" altLang="en-US" sz="2400" b="1" dirty="0">
              <a:latin typeface="ＭＳ ゴシック" panose="020B0609070205080204" pitchFamily="49" charset="-128"/>
              <a:ea typeface="ＭＳ ゴシック" panose="020B0609070205080204" pitchFamily="49" charset="-128"/>
            </a:endParaRPr>
          </a:p>
          <a:p>
            <a:endParaRPr kumimoji="1" lang="ja-JP" altLang="en-US" sz="2400" b="1" dirty="0"/>
          </a:p>
        </p:txBody>
      </p:sp>
      <p:sp>
        <p:nvSpPr>
          <p:cNvPr id="23" name="角丸四角形 22"/>
          <p:cNvSpPr/>
          <p:nvPr/>
        </p:nvSpPr>
        <p:spPr>
          <a:xfrm>
            <a:off x="3434384" y="4230076"/>
            <a:ext cx="1764000" cy="43311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ステップ３</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6821497" y="5028058"/>
            <a:ext cx="2094872" cy="830997"/>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a:t>学習活動への</a:t>
            </a:r>
            <a:endParaRPr lang="en-US" altLang="ja-JP" dirty="0"/>
          </a:p>
          <a:p>
            <a:r>
              <a:rPr lang="ja-JP" altLang="en-US" dirty="0"/>
              <a:t>埋め込み</a:t>
            </a:r>
          </a:p>
        </p:txBody>
      </p:sp>
      <p:sp>
        <p:nvSpPr>
          <p:cNvPr id="25" name="角丸四角形 24"/>
          <p:cNvSpPr/>
          <p:nvPr/>
        </p:nvSpPr>
        <p:spPr>
          <a:xfrm>
            <a:off x="6480496" y="4446634"/>
            <a:ext cx="1764000" cy="43311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ステップ４</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3630620" y="4720976"/>
            <a:ext cx="2094872" cy="1200329"/>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a:t>育てたい力の</a:t>
            </a:r>
            <a:r>
              <a:rPr lang="ja-JP" altLang="en-US" dirty="0" smtClean="0"/>
              <a:t>想定</a:t>
            </a:r>
            <a:endParaRPr lang="en-US" altLang="ja-JP" dirty="0" smtClean="0"/>
          </a:p>
          <a:p>
            <a:r>
              <a:rPr lang="ja-JP" altLang="en-US" dirty="0" smtClean="0"/>
              <a:t>授業計画立案</a:t>
            </a:r>
            <a:endParaRPr lang="ja-JP" altLang="en-US" dirty="0"/>
          </a:p>
        </p:txBody>
      </p:sp>
      <p:sp>
        <p:nvSpPr>
          <p:cNvPr id="27" name="角丸四角形 26"/>
          <p:cNvSpPr/>
          <p:nvPr/>
        </p:nvSpPr>
        <p:spPr>
          <a:xfrm>
            <a:off x="5009328" y="1722801"/>
            <a:ext cx="1764000" cy="43311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ステップ５</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5433060" y="2318339"/>
            <a:ext cx="2094872" cy="830997"/>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a:t>指導内容の</a:t>
            </a:r>
            <a:endParaRPr lang="en-US" altLang="ja-JP" dirty="0"/>
          </a:p>
          <a:p>
            <a:r>
              <a:rPr lang="ja-JP" altLang="en-US" dirty="0"/>
              <a:t>見直し</a:t>
            </a:r>
          </a:p>
        </p:txBody>
      </p:sp>
      <p:sp>
        <p:nvSpPr>
          <p:cNvPr id="39" name="円弧 38"/>
          <p:cNvSpPr/>
          <p:nvPr/>
        </p:nvSpPr>
        <p:spPr>
          <a:xfrm rot="13299363" flipV="1">
            <a:off x="2545960" y="490755"/>
            <a:ext cx="2265397" cy="2012284"/>
          </a:xfrm>
          <a:custGeom>
            <a:avLst/>
            <a:gdLst>
              <a:gd name="connsiteX0" fmla="*/ 2125355 w 4250711"/>
              <a:gd name="connsiteY0" fmla="*/ 0 h 4024567"/>
              <a:gd name="connsiteX1" fmla="*/ 4214321 w 4250711"/>
              <a:gd name="connsiteY1" fmla="*/ 1641509 h 4024567"/>
              <a:gd name="connsiteX2" fmla="*/ 2125356 w 4250711"/>
              <a:gd name="connsiteY2" fmla="*/ 2012284 h 4024567"/>
              <a:gd name="connsiteX3" fmla="*/ 2125355 w 4250711"/>
              <a:gd name="connsiteY3" fmla="*/ 0 h 4024567"/>
              <a:gd name="connsiteX0" fmla="*/ 2125355 w 4250711"/>
              <a:gd name="connsiteY0" fmla="*/ 0 h 4024567"/>
              <a:gd name="connsiteX1" fmla="*/ 4214321 w 4250711"/>
              <a:gd name="connsiteY1" fmla="*/ 1641509 h 4024567"/>
              <a:gd name="connsiteX0" fmla="*/ 176431 w 2265397"/>
              <a:gd name="connsiteY0" fmla="*/ 0 h 2012284"/>
              <a:gd name="connsiteX1" fmla="*/ 2265397 w 2265397"/>
              <a:gd name="connsiteY1" fmla="*/ 1641509 h 2012284"/>
              <a:gd name="connsiteX2" fmla="*/ 176432 w 2265397"/>
              <a:gd name="connsiteY2" fmla="*/ 2012284 h 2012284"/>
              <a:gd name="connsiteX3" fmla="*/ 176431 w 2265397"/>
              <a:gd name="connsiteY3" fmla="*/ 0 h 2012284"/>
              <a:gd name="connsiteX0" fmla="*/ 0 w 2265397"/>
              <a:gd name="connsiteY0" fmla="*/ 183018 h 2012284"/>
              <a:gd name="connsiteX1" fmla="*/ 2265397 w 2265397"/>
              <a:gd name="connsiteY1" fmla="*/ 1641509 h 2012284"/>
            </a:gdLst>
            <a:ahLst/>
            <a:cxnLst>
              <a:cxn ang="0">
                <a:pos x="connsiteX0" y="connsiteY0"/>
              </a:cxn>
              <a:cxn ang="0">
                <a:pos x="connsiteX1" y="connsiteY1"/>
              </a:cxn>
            </a:cxnLst>
            <a:rect l="l" t="t" r="r" b="b"/>
            <a:pathLst>
              <a:path w="2265397" h="2012284" stroke="0" extrusionOk="0">
                <a:moveTo>
                  <a:pt x="176431" y="0"/>
                </a:moveTo>
                <a:cubicBezTo>
                  <a:pt x="1199211" y="0"/>
                  <a:pt x="2076944" y="689722"/>
                  <a:pt x="2265397" y="1641509"/>
                </a:cubicBezTo>
                <a:lnTo>
                  <a:pt x="176432" y="2012284"/>
                </a:lnTo>
                <a:cubicBezTo>
                  <a:pt x="176432" y="1341523"/>
                  <a:pt x="176431" y="670761"/>
                  <a:pt x="176431" y="0"/>
                </a:cubicBezTo>
                <a:close/>
              </a:path>
              <a:path w="2265397" h="2012284" fill="none">
                <a:moveTo>
                  <a:pt x="0" y="183018"/>
                </a:moveTo>
                <a:cubicBezTo>
                  <a:pt x="1022780" y="183018"/>
                  <a:pt x="2076944" y="689722"/>
                  <a:pt x="2265397" y="1641509"/>
                </a:cubicBezTo>
              </a:path>
            </a:pathLst>
          </a:custGeom>
          <a:ln w="50800">
            <a:prstDash val="dash"/>
            <a:headEnd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テキスト ボックス 39"/>
          <p:cNvSpPr txBox="1"/>
          <p:nvPr/>
        </p:nvSpPr>
        <p:spPr>
          <a:xfrm>
            <a:off x="3323398" y="448034"/>
            <a:ext cx="2919119" cy="461665"/>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smtClean="0"/>
              <a:t>必要に応じて戻る</a:t>
            </a:r>
            <a:endParaRPr lang="ja-JP" altLang="en-US" dirty="0"/>
          </a:p>
        </p:txBody>
      </p:sp>
      <p:sp>
        <p:nvSpPr>
          <p:cNvPr id="41" name="テキスト ボックス 40"/>
          <p:cNvSpPr txBox="1"/>
          <p:nvPr/>
        </p:nvSpPr>
        <p:spPr>
          <a:xfrm>
            <a:off x="348328" y="5321140"/>
            <a:ext cx="2065695" cy="584775"/>
          </a:xfrm>
          <a:prstGeom prst="rect">
            <a:avLst/>
          </a:prstGeom>
          <a:noFill/>
        </p:spPr>
        <p:txBody>
          <a:bodyPr wrap="square" rtlCol="0">
            <a:spAutoFit/>
          </a:bodyPr>
          <a:lstStyle/>
          <a:p>
            <a:r>
              <a:rPr kumimoji="1" lang="ja-JP" altLang="en-US" sz="3200" dirty="0" smtClean="0">
                <a:ln w="0">
                  <a:solidFill>
                    <a:schemeClr val="accent6">
                      <a:lumMod val="50000"/>
                    </a:schemeClr>
                  </a:solidFill>
                </a:ln>
                <a:solidFill>
                  <a:schemeClr val="accent6"/>
                </a:solidFill>
                <a:latin typeface="UD デジタル 教科書体 NP-B" panose="02020700000000000000" pitchFamily="18" charset="-128"/>
                <a:ea typeface="UD デジタル 教科書体 NP-B" panose="02020700000000000000" pitchFamily="18" charset="-128"/>
              </a:rPr>
              <a:t>準備段階</a:t>
            </a:r>
            <a:endParaRPr kumimoji="1" lang="ja-JP" altLang="en-US" sz="3200" dirty="0">
              <a:ln w="0">
                <a:solidFill>
                  <a:schemeClr val="accent6">
                    <a:lumMod val="50000"/>
                  </a:schemeClr>
                </a:solidFill>
              </a:ln>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42" name="テキスト ボックス 41"/>
          <p:cNvSpPr txBox="1"/>
          <p:nvPr/>
        </p:nvSpPr>
        <p:spPr>
          <a:xfrm>
            <a:off x="5249710" y="6263491"/>
            <a:ext cx="2065695" cy="584775"/>
          </a:xfrm>
          <a:prstGeom prst="rect">
            <a:avLst/>
          </a:prstGeom>
          <a:noFill/>
          <a:ln>
            <a:noFill/>
          </a:ln>
        </p:spPr>
        <p:txBody>
          <a:bodyPr wrap="square" rtlCol="0">
            <a:spAutoFit/>
          </a:bodyPr>
          <a:lstStyle/>
          <a:p>
            <a:r>
              <a:rPr kumimoji="1" lang="ja-JP" altLang="en-US" sz="3200" dirty="0" smtClean="0">
                <a:ln>
                  <a:solidFill>
                    <a:schemeClr val="accent2">
                      <a:lumMod val="50000"/>
                    </a:schemeClr>
                  </a:solidFill>
                </a:ln>
                <a:solidFill>
                  <a:schemeClr val="accent2"/>
                </a:solidFill>
                <a:latin typeface="UD デジタル 教科書体 NP-B" panose="02020700000000000000" pitchFamily="18" charset="-128"/>
                <a:ea typeface="UD デジタル 教科書体 NP-B" panose="02020700000000000000" pitchFamily="18" charset="-128"/>
              </a:rPr>
              <a:t>実践段階</a:t>
            </a:r>
            <a:endParaRPr kumimoji="1" lang="ja-JP" altLang="en-US" sz="3200" dirty="0">
              <a:ln>
                <a:solidFill>
                  <a:schemeClr val="accent2">
                    <a:lumMod val="50000"/>
                  </a:schemeClr>
                </a:solidFill>
              </a:ln>
              <a:solidFill>
                <a:schemeClr val="accent2"/>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465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16" grpId="0" animBg="1"/>
      <p:bldP spid="17" grpId="0" animBg="1"/>
      <p:bldP spid="18" grpId="0" animBg="1"/>
      <p:bldP spid="19" grpId="0"/>
      <p:bldP spid="20" grpId="0" animBg="1"/>
      <p:bldP spid="21" grpId="0" animBg="1"/>
      <p:bldP spid="22" grpId="0"/>
      <p:bldP spid="23" grpId="0" animBg="1"/>
      <p:bldP spid="24" grpId="0"/>
      <p:bldP spid="25" grpId="0" animBg="1"/>
      <p:bldP spid="26" grpId="0"/>
      <p:bldP spid="27" grpId="0" animBg="1"/>
      <p:bldP spid="28" grpId="0"/>
      <p:bldP spid="39" grpId="0" animBg="1"/>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119" y="2766219"/>
            <a:ext cx="8499763" cy="1325563"/>
          </a:xfrm>
        </p:spPr>
        <p:txBody>
          <a:bodyPr>
            <a:normAutofit fontScale="90000"/>
          </a:bodyPr>
          <a:lstStyle/>
          <a:p>
            <a:pPr>
              <a:lnSpc>
                <a:spcPct val="150000"/>
              </a:lnSpc>
              <a:spcBef>
                <a:spcPts val="3000"/>
              </a:spcBef>
            </a:pPr>
            <a:r>
              <a:rPr kumimoji="1" lang="ja-JP" altLang="en-US" dirty="0" smtClean="0">
                <a:latin typeface="ＭＳ ゴシック" panose="020B0609070205080204" pitchFamily="49" charset="-128"/>
                <a:ea typeface="ＭＳ ゴシック" panose="020B0609070205080204" pitchFamily="49" charset="-128"/>
              </a:rPr>
              <a:t>プログラミング的思考を</a:t>
            </a:r>
            <a:r>
              <a:rPr kumimoji="1" lang="en-US" altLang="ja-JP" dirty="0" smtClean="0">
                <a:latin typeface="ＭＳ ゴシック" panose="020B0609070205080204" pitchFamily="49" charset="-128"/>
                <a:ea typeface="ＭＳ ゴシック" panose="020B0609070205080204" pitchFamily="49" charset="-128"/>
              </a:rPr>
              <a:t/>
            </a:r>
            <a:br>
              <a:rPr kumimoji="1" lang="en-US" altLang="ja-JP" dirty="0" smtClean="0">
                <a:latin typeface="ＭＳ ゴシック" panose="020B0609070205080204" pitchFamily="49" charset="-128"/>
                <a:ea typeface="ＭＳ ゴシック" panose="020B0609070205080204" pitchFamily="49" charset="-128"/>
              </a:rPr>
            </a:br>
            <a:r>
              <a:rPr kumimoji="1" lang="ja-JP" altLang="en-US" dirty="0" smtClean="0">
                <a:latin typeface="ＭＳ ゴシック" panose="020B0609070205080204" pitchFamily="49" charset="-128"/>
                <a:ea typeface="ＭＳ ゴシック" panose="020B0609070205080204" pitchFamily="49" charset="-128"/>
              </a:rPr>
              <a:t>　　　　　　　　　伸ばす方法は？</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67805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64774" y="4051016"/>
            <a:ext cx="2304000" cy="1152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lvl="0" algn="ctr">
              <a:lnSpc>
                <a:spcPts val="2900"/>
              </a:lnSpc>
            </a:pPr>
            <a:r>
              <a:rPr lang="ja-JP" altLang="en-US" sz="5400" dirty="0" smtClean="0">
                <a:solidFill>
                  <a:schemeClr val="tx1"/>
                </a:solidFill>
                <a:latin typeface="ＭＳ ゴシック" panose="020B0609070205080204" pitchFamily="49" charset="-128"/>
                <a:ea typeface="ＭＳ ゴシック" panose="020B0609070205080204" pitchFamily="49" charset="-128"/>
              </a:rPr>
              <a:t>想定</a:t>
            </a:r>
            <a:endParaRPr lang="ja-JP" altLang="en-US" sz="54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391821" y="585581"/>
            <a:ext cx="2304000" cy="1152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lnSpc>
                <a:spcPts val="2900"/>
              </a:lnSpc>
            </a:pPr>
            <a:r>
              <a:rPr kumimoji="1" lang="ja-JP" altLang="en-US" sz="5400" dirty="0" smtClean="0">
                <a:solidFill>
                  <a:schemeClr val="tx1"/>
                </a:solidFill>
                <a:latin typeface="ＭＳ ゴシック" panose="020B0609070205080204" pitchFamily="49" charset="-128"/>
                <a:ea typeface="ＭＳ ゴシック" panose="020B0609070205080204" pitchFamily="49" charset="-128"/>
              </a:rPr>
              <a:t>動作</a:t>
            </a:r>
            <a:endParaRPr kumimoji="1" lang="ja-JP" altLang="en-US" sz="54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948788" y="4051016"/>
            <a:ext cx="2304000" cy="1152000"/>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lvl="0" algn="ctr">
              <a:lnSpc>
                <a:spcPts val="2900"/>
              </a:lnSpc>
            </a:pPr>
            <a:r>
              <a:rPr kumimoji="1" lang="ja-JP" altLang="en-US" sz="5400" dirty="0" smtClean="0">
                <a:solidFill>
                  <a:schemeClr val="tx1"/>
                </a:solidFill>
                <a:latin typeface="ＭＳ ゴシック" panose="020B0609070205080204" pitchFamily="49" charset="-128"/>
                <a:ea typeface="ＭＳ ゴシック" panose="020B0609070205080204" pitchFamily="49" charset="-128"/>
              </a:rPr>
              <a:t>実際</a:t>
            </a:r>
            <a:endParaRPr kumimoji="1" lang="ja-JP" altLang="en-US" sz="54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5255187" y="5264584"/>
            <a:ext cx="3649324" cy="648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課題発見・認識</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1429082" y="2263727"/>
            <a:ext cx="1116000" cy="6480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適用</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1550435" y="5280614"/>
            <a:ext cx="1116000" cy="6480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評価</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521849" y="2263727"/>
            <a:ext cx="1116000" cy="6480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実行</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
        <p:nvSpPr>
          <p:cNvPr id="12" name="左右矢印 11"/>
          <p:cNvSpPr/>
          <p:nvPr/>
        </p:nvSpPr>
        <p:spPr>
          <a:xfrm rot="2938398">
            <a:off x="4953473" y="2577882"/>
            <a:ext cx="2234236" cy="64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8373271">
            <a:off x="1968228" y="2571889"/>
            <a:ext cx="2234236" cy="64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426703" y="4303016"/>
            <a:ext cx="2234236" cy="64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53851" y="6012892"/>
            <a:ext cx="3771308" cy="64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想定通りだったか</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確認する</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5255187" y="5902152"/>
            <a:ext cx="3771308" cy="64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全体像を描く</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7" name="角丸四角形 16"/>
          <p:cNvSpPr/>
          <p:nvPr/>
        </p:nvSpPr>
        <p:spPr>
          <a:xfrm>
            <a:off x="6730762" y="2760576"/>
            <a:ext cx="2413238" cy="64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想定を実行する</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242747" y="2792657"/>
            <a:ext cx="2413238" cy="64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動作を適用する</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9" name="角丸四角形 18"/>
          <p:cNvSpPr/>
          <p:nvPr/>
        </p:nvSpPr>
        <p:spPr>
          <a:xfrm>
            <a:off x="3018622" y="2904402"/>
            <a:ext cx="3132000" cy="936000"/>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プログラミング的</a:t>
            </a:r>
            <a:endParaRPr kumimoji="1" lang="en-US" altLang="ja-JP" sz="2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思考</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20" name="角丸四角形 19"/>
          <p:cNvSpPr/>
          <p:nvPr/>
        </p:nvSpPr>
        <p:spPr>
          <a:xfrm>
            <a:off x="5173893" y="3885734"/>
            <a:ext cx="3852602" cy="27751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137077" y="473318"/>
            <a:ext cx="2916000" cy="140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31918" y="3938810"/>
            <a:ext cx="3068211" cy="2808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2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rot="2938398">
            <a:off x="4720618" y="2499601"/>
            <a:ext cx="2234236" cy="64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8373271">
            <a:off x="2030601" y="2486386"/>
            <a:ext cx="2234236" cy="64800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700924" y="4798694"/>
            <a:ext cx="1872000" cy="64800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110570" y="1242833"/>
            <a:ext cx="2413857" cy="14033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nSpc>
                <a:spcPts val="2900"/>
              </a:lnSpc>
            </a:pPr>
            <a:r>
              <a:rPr kumimoji="1" lang="ja-JP" altLang="en-US" sz="2400" dirty="0">
                <a:solidFill>
                  <a:schemeClr val="tx1"/>
                </a:solidFill>
                <a:latin typeface="ＭＳ ゴシック" panose="020B0609070205080204" pitchFamily="49" charset="-128"/>
                <a:ea typeface="ＭＳ ゴシック" panose="020B0609070205080204" pitchFamily="49" charset="-128"/>
              </a:rPr>
              <a:t>想定の作業を実行して動作を確認する。</a:t>
            </a:r>
          </a:p>
          <a:p>
            <a:pPr>
              <a:lnSpc>
                <a:spcPts val="2900"/>
              </a:lnSpc>
            </a:pP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857642" y="1104793"/>
            <a:ext cx="1224000" cy="648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lnSpc>
                <a:spcPts val="2900"/>
              </a:lnSpc>
            </a:pPr>
            <a:r>
              <a:rPr kumimoji="1" lang="ja-JP" altLang="en-US" sz="3600" dirty="0" smtClean="0">
                <a:solidFill>
                  <a:schemeClr val="tx1"/>
                </a:solidFill>
                <a:latin typeface="ＭＳ ゴシック" panose="020B0609070205080204" pitchFamily="49" charset="-128"/>
                <a:ea typeface="ＭＳ ゴシック" panose="020B0609070205080204" pitchFamily="49" charset="-128"/>
              </a:rPr>
              <a:t>動作</a:t>
            </a:r>
            <a:endParaRPr kumimoji="1" lang="ja-JP" altLang="en-US" sz="3600" dirty="0">
              <a:solidFill>
                <a:schemeClr val="tx1"/>
              </a:solidFill>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5400747" y="3768416"/>
            <a:ext cx="3410307" cy="2582563"/>
            <a:chOff x="5297216" y="3640142"/>
            <a:chExt cx="3410307" cy="2582563"/>
          </a:xfrm>
        </p:grpSpPr>
        <p:sp>
          <p:nvSpPr>
            <p:cNvPr id="20" name="角丸四角形 19"/>
            <p:cNvSpPr/>
            <p:nvPr/>
          </p:nvSpPr>
          <p:spPr>
            <a:xfrm>
              <a:off x="5574159" y="3766135"/>
              <a:ext cx="3133364" cy="245657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長さ</a:t>
              </a:r>
              <a:r>
                <a:rPr kumimoji="1" lang="en-US" altLang="ja-JP" sz="2400" dirty="0">
                  <a:solidFill>
                    <a:schemeClr val="tx1"/>
                  </a:solidFill>
                  <a:latin typeface="ＭＳ ゴシック" panose="020B0609070205080204" pitchFamily="49" charset="-128"/>
                  <a:ea typeface="ＭＳ ゴシック" panose="020B0609070205080204" pitchFamily="49" charset="-128"/>
                </a:rPr>
                <a:t>100</a:t>
              </a:r>
              <a:r>
                <a:rPr kumimoji="1" lang="ja-JP" altLang="en-US" sz="2400" dirty="0">
                  <a:solidFill>
                    <a:schemeClr val="tx1"/>
                  </a:solidFill>
                  <a:latin typeface="ＭＳ ゴシック" panose="020B0609070205080204" pitchFamily="49" charset="-128"/>
                  <a:ea typeface="ＭＳ ゴシック" panose="020B0609070205080204" pitchFamily="49" charset="-128"/>
                </a:rPr>
                <a:t>進む。</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tx1"/>
                  </a:solidFill>
                  <a:latin typeface="ＭＳ ゴシック" panose="020B0609070205080204" pitchFamily="49" charset="-128"/>
                  <a:ea typeface="ＭＳ ゴシック" panose="020B0609070205080204" pitchFamily="49" charset="-128"/>
                </a:rPr>
                <a:t>左に</a:t>
              </a:r>
              <a:r>
                <a:rPr kumimoji="1" lang="en-US" altLang="ja-JP" sz="2400" dirty="0">
                  <a:solidFill>
                    <a:schemeClr val="tx1"/>
                  </a:solidFill>
                  <a:latin typeface="ＭＳ ゴシック" panose="020B0609070205080204" pitchFamily="49" charset="-128"/>
                  <a:ea typeface="ＭＳ ゴシック" panose="020B0609070205080204" pitchFamily="49" charset="-128"/>
                </a:rPr>
                <a:t>120</a:t>
              </a:r>
              <a:r>
                <a:rPr kumimoji="1" lang="ja-JP" altLang="en-US" sz="2400" dirty="0">
                  <a:solidFill>
                    <a:schemeClr val="tx1"/>
                  </a:solidFill>
                  <a:latin typeface="ＭＳ ゴシック" panose="020B0609070205080204" pitchFamily="49" charset="-128"/>
                  <a:ea typeface="ＭＳ ゴシック" panose="020B0609070205080204" pitchFamily="49" charset="-128"/>
                </a:rPr>
                <a:t>度曲がる。</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spcBef>
                  <a:spcPts val="1200"/>
                </a:spcBef>
              </a:pPr>
              <a:r>
                <a:rPr kumimoji="1" lang="ja-JP" altLang="en-US" sz="2400" dirty="0">
                  <a:solidFill>
                    <a:schemeClr val="tx1"/>
                  </a:solidFill>
                  <a:latin typeface="ＭＳ ゴシック" panose="020B0609070205080204" pitchFamily="49" charset="-128"/>
                  <a:ea typeface="ＭＳ ゴシック" panose="020B0609070205080204" pitchFamily="49" charset="-128"/>
                </a:rPr>
                <a:t>この一連の作業</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を</a:t>
              </a:r>
              <a:r>
                <a:rPr kumimoji="1" lang="en-US" altLang="ja-JP" sz="2400" dirty="0">
                  <a:solidFill>
                    <a:schemeClr val="tx1"/>
                  </a:solidFill>
                  <a:latin typeface="ＭＳ ゴシック" panose="020B0609070205080204" pitchFamily="49" charset="-128"/>
                  <a:ea typeface="ＭＳ ゴシック" panose="020B0609070205080204" pitchFamily="49" charset="-128"/>
                </a:rPr>
                <a:t/>
              </a:r>
              <a:br>
                <a:rPr kumimoji="1" lang="en-US" altLang="ja-JP" sz="2400" dirty="0">
                  <a:solidFill>
                    <a:schemeClr val="tx1"/>
                  </a:solidFill>
                  <a:latin typeface="ＭＳ ゴシック" panose="020B0609070205080204" pitchFamily="49" charset="-128"/>
                  <a:ea typeface="ＭＳ ゴシック" panose="020B0609070205080204" pitchFamily="49" charset="-128"/>
                </a:rPr>
              </a:br>
              <a:r>
                <a:rPr kumimoji="1" lang="en-US" altLang="ja-JP" sz="240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2400" dirty="0">
                  <a:solidFill>
                    <a:schemeClr val="tx1"/>
                  </a:solidFill>
                  <a:latin typeface="ＭＳ ゴシック" panose="020B0609070205080204" pitchFamily="49" charset="-128"/>
                  <a:ea typeface="ＭＳ ゴシック" panose="020B0609070205080204" pitchFamily="49" charset="-128"/>
                </a:rPr>
                <a:t>回繰り返す。</a:t>
              </a:r>
            </a:p>
            <a:p>
              <a:pPr algn="ctr">
                <a:lnSpc>
                  <a:spcPts val="2900"/>
                </a:lnSpc>
              </a:pP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5297216" y="3640142"/>
              <a:ext cx="1224000" cy="648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lvl="0" algn="ctr">
                <a:lnSpc>
                  <a:spcPts val="2900"/>
                </a:lnSpc>
              </a:pPr>
              <a:r>
                <a:rPr lang="ja-JP" altLang="en-US" sz="3600" dirty="0" smtClean="0">
                  <a:solidFill>
                    <a:schemeClr val="tx1"/>
                  </a:solidFill>
                  <a:latin typeface="ＭＳ ゴシック" panose="020B0609070205080204" pitchFamily="49" charset="-128"/>
                  <a:ea typeface="ＭＳ ゴシック" panose="020B0609070205080204" pitchFamily="49" charset="-128"/>
                </a:rPr>
                <a:t>想定</a:t>
              </a: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grpSp>
      <p:grpSp>
        <p:nvGrpSpPr>
          <p:cNvPr id="2" name="グループ化 1"/>
          <p:cNvGrpSpPr/>
          <p:nvPr/>
        </p:nvGrpSpPr>
        <p:grpSpPr>
          <a:xfrm>
            <a:off x="398115" y="3654629"/>
            <a:ext cx="3198044" cy="2592773"/>
            <a:chOff x="653647" y="3633318"/>
            <a:chExt cx="3198044" cy="2592773"/>
          </a:xfrm>
        </p:grpSpPr>
        <p:sp>
          <p:nvSpPr>
            <p:cNvPr id="21" name="角丸四角形 20"/>
            <p:cNvSpPr/>
            <p:nvPr/>
          </p:nvSpPr>
          <p:spPr>
            <a:xfrm>
              <a:off x="718327" y="3769521"/>
              <a:ext cx="3133364" cy="245657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nSpc>
                  <a:spcPts val="2900"/>
                </a:lnSpc>
              </a:pP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想定と比較して評価し、課題発見・認識へ導く。</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653647" y="3633318"/>
              <a:ext cx="1224000" cy="648000"/>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lvl="0">
                <a:lnSpc>
                  <a:spcPts val="2900"/>
                </a:lnSpc>
              </a:pPr>
              <a:r>
                <a:rPr kumimoji="1" lang="ja-JP" altLang="en-US" sz="3600" dirty="0" smtClean="0">
                  <a:solidFill>
                    <a:schemeClr val="tx1"/>
                  </a:solidFill>
                  <a:latin typeface="ＭＳ ゴシック" panose="020B0609070205080204" pitchFamily="49" charset="-128"/>
                  <a:ea typeface="ＭＳ ゴシック" panose="020B0609070205080204" pitchFamily="49" charset="-128"/>
                </a:rPr>
                <a:t>実際</a:t>
              </a:r>
              <a:endParaRPr kumimoji="1" lang="ja-JP" altLang="en-US" sz="3600" dirty="0">
                <a:solidFill>
                  <a:schemeClr val="tx1"/>
                </a:solidFill>
                <a:latin typeface="ＭＳ ゴシック" panose="020B0609070205080204" pitchFamily="49" charset="-128"/>
                <a:ea typeface="ＭＳ ゴシック" panose="020B0609070205080204" pitchFamily="49" charset="-128"/>
              </a:endParaRPr>
            </a:p>
          </p:txBody>
        </p:sp>
      </p:grpSp>
      <p:sp>
        <p:nvSpPr>
          <p:cNvPr id="23" name="角丸四角形 22"/>
          <p:cNvSpPr/>
          <p:nvPr/>
        </p:nvSpPr>
        <p:spPr>
          <a:xfrm>
            <a:off x="500406" y="1225683"/>
            <a:ext cx="2243417" cy="179251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lnSpc>
                <a:spcPts val="2900"/>
              </a:lnSpc>
            </a:pPr>
            <a:r>
              <a:rPr kumimoji="1" lang="ja-JP" altLang="en-US" sz="2400" dirty="0">
                <a:solidFill>
                  <a:schemeClr val="tx1"/>
                </a:solidFill>
                <a:latin typeface="ＭＳ ゴシック" panose="020B0609070205080204" pitchFamily="49" charset="-128"/>
                <a:ea typeface="ＭＳ ゴシック" panose="020B0609070205080204" pitchFamily="49" charset="-128"/>
              </a:rPr>
              <a:t>四角形の作図に応用できることに気付き、適用させる。</a:t>
            </a:r>
          </a:p>
          <a:p>
            <a:pPr algn="ctr">
              <a:lnSpc>
                <a:spcPts val="2900"/>
              </a:lnSpc>
            </a:pP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6" name="タイトル 1"/>
          <p:cNvSpPr txBox="1">
            <a:spLocks/>
          </p:cNvSpPr>
          <p:nvPr/>
        </p:nvSpPr>
        <p:spPr>
          <a:xfrm>
            <a:off x="269534" y="380935"/>
            <a:ext cx="7140259" cy="62627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ＭＳ ゴシック" panose="020B0609070205080204" pitchFamily="49" charset="-128"/>
                <a:ea typeface="ＭＳ ゴシック" panose="020B0609070205080204" pitchFamily="49" charset="-128"/>
              </a:rPr>
              <a:t>正三角形の作図を例にすると・・・</a:t>
            </a:r>
            <a:endParaRPr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71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1" nodeType="clickEffect">
                                  <p:stCondLst>
                                    <p:cond delay="0"/>
                                  </p:stCondLst>
                                  <p:childTnLst>
                                    <p:animEffect transition="out" filter="fade">
                                      <p:cBhvr>
                                        <p:cTn id="40" dur="500" tmFilter="0, 0; .2, .5; .8, .5; 1, 0"/>
                                        <p:tgtEl>
                                          <p:spTgt spid="12"/>
                                        </p:tgtEl>
                                      </p:cBhvr>
                                    </p:animEffect>
                                    <p:animScale>
                                      <p:cBhvr>
                                        <p:cTn id="41" dur="250" autoRev="1" fill="hold"/>
                                        <p:tgtEl>
                                          <p:spTgt spid="12"/>
                                        </p:tgtEl>
                                      </p:cBhvr>
                                      <p:by x="105000" y="105000"/>
                                    </p:animScale>
                                  </p:childTnLst>
                                </p:cTn>
                              </p:par>
                            </p:childTnLst>
                          </p:cTn>
                        </p:par>
                        <p:par>
                          <p:cTn id="42" fill="hold">
                            <p:stCondLst>
                              <p:cond delay="500"/>
                            </p:stCondLst>
                            <p:childTnLst>
                              <p:par>
                                <p:cTn id="43" presetID="26" presetClass="emph" presetSubtype="0" fill="hold" grpId="2" nodeType="after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par>
                          <p:cTn id="46" fill="hold">
                            <p:stCondLst>
                              <p:cond delay="1000"/>
                            </p:stCondLst>
                            <p:childTnLst>
                              <p:par>
                                <p:cTn id="47" presetID="26" presetClass="emph" presetSubtype="0" fill="hold" grpId="3" nodeType="after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3"/>
                                        </p:tgtEl>
                                      </p:cBhvr>
                                    </p:animEffect>
                                    <p:animScale>
                                      <p:cBhvr>
                                        <p:cTn id="54" dur="250" autoRev="1" fill="hold"/>
                                        <p:tgtEl>
                                          <p:spTgt spid="3"/>
                                        </p:tgtEl>
                                      </p:cBhvr>
                                      <p:by x="105000" y="105000"/>
                                    </p:animScale>
                                  </p:childTnLst>
                                </p:cTn>
                              </p:par>
                            </p:childTnLst>
                          </p:cTn>
                        </p:par>
                        <p:par>
                          <p:cTn id="55" fill="hold">
                            <p:stCondLst>
                              <p:cond delay="500"/>
                            </p:stCondLst>
                            <p:childTnLst>
                              <p:par>
                                <p:cTn id="56" presetID="22" presetClass="entr" presetSubtype="4" fill="hold" grpId="4"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par>
                          <p:cTn id="59" fill="hold">
                            <p:stCondLst>
                              <p:cond delay="1000"/>
                            </p:stCondLst>
                            <p:childTnLst>
                              <p:par>
                                <p:cTn id="60" presetID="26" presetClass="emph" presetSubtype="0" fill="hold" grpId="1" nodeType="afterEffect">
                                  <p:stCondLst>
                                    <p:cond delay="0"/>
                                  </p:stCondLst>
                                  <p:childTnLst>
                                    <p:animEffect transition="out" filter="fade">
                                      <p:cBhvr>
                                        <p:cTn id="61" dur="500" tmFilter="0, 0; .2, .5; .8, .5; 1, 0"/>
                                        <p:tgtEl>
                                          <p:spTgt spid="6"/>
                                        </p:tgtEl>
                                      </p:cBhvr>
                                    </p:animEffect>
                                    <p:animScale>
                                      <p:cBhvr>
                                        <p:cTn id="62" dur="250" autoRev="1" fill="hold"/>
                                        <p:tgtEl>
                                          <p:spTgt spid="6"/>
                                        </p:tgtEl>
                                      </p:cBhvr>
                                      <p:by x="105000" y="105000"/>
                                    </p:animScale>
                                  </p:childTnLst>
                                </p:cTn>
                              </p:par>
                            </p:childTnLst>
                          </p:cTn>
                        </p:par>
                        <p:par>
                          <p:cTn id="63" fill="hold">
                            <p:stCondLst>
                              <p:cond delay="1500"/>
                            </p:stCondLst>
                            <p:childTnLst>
                              <p:par>
                                <p:cTn id="64" presetID="22" presetClass="entr" presetSubtype="1" fill="hold" grpId="1"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p:stCondLst>
                              <p:cond delay="2000"/>
                            </p:stCondLst>
                            <p:childTnLst>
                              <p:par>
                                <p:cTn id="68" presetID="26" presetClass="emph" presetSubtype="0" fill="hold" nodeType="afterEffect">
                                  <p:stCondLst>
                                    <p:cond delay="0"/>
                                  </p:stCondLst>
                                  <p:childTnLst>
                                    <p:animEffect transition="out" filter="fade">
                                      <p:cBhvr>
                                        <p:cTn id="69" dur="500" tmFilter="0, 0; .2, .5; .8, .5; 1, 0"/>
                                        <p:tgtEl>
                                          <p:spTgt spid="2"/>
                                        </p:tgtEl>
                                      </p:cBhvr>
                                    </p:animEffect>
                                    <p:animScale>
                                      <p:cBhvr>
                                        <p:cTn id="70" dur="250" autoRev="1" fill="hold"/>
                                        <p:tgtEl>
                                          <p:spTgt spid="2"/>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2" nodeType="clickEffect">
                                  <p:stCondLst>
                                    <p:cond delay="0"/>
                                  </p:stCondLst>
                                  <p:childTnLst>
                                    <p:animEffect transition="out" filter="fade">
                                      <p:cBhvr>
                                        <p:cTn id="74" dur="500" tmFilter="0, 0; .2, .5; .8, .5; 1, 0"/>
                                        <p:tgtEl>
                                          <p:spTgt spid="13"/>
                                        </p:tgtEl>
                                      </p:cBhvr>
                                    </p:animEffect>
                                    <p:animScale>
                                      <p:cBhvr>
                                        <p:cTn id="75" dur="250" autoRev="1" fill="hold"/>
                                        <p:tgtEl>
                                          <p:spTgt spid="13"/>
                                        </p:tgtEl>
                                      </p:cBhvr>
                                      <p:by x="105000" y="105000"/>
                                    </p:animScale>
                                  </p:childTnLst>
                                </p:cTn>
                              </p:par>
                            </p:childTnLst>
                          </p:cTn>
                        </p:par>
                        <p:par>
                          <p:cTn id="76" fill="hold">
                            <p:stCondLst>
                              <p:cond delay="500"/>
                            </p:stCondLst>
                            <p:childTnLst>
                              <p:par>
                                <p:cTn id="77" presetID="26" presetClass="emph" presetSubtype="0" fill="hold" grpId="3" nodeType="afterEffect">
                                  <p:stCondLst>
                                    <p:cond delay="0"/>
                                  </p:stCondLst>
                                  <p:childTnLst>
                                    <p:animEffect transition="out" filter="fade">
                                      <p:cBhvr>
                                        <p:cTn id="78" dur="500" tmFilter="0, 0; .2, .5; .8, .5; 1, 0"/>
                                        <p:tgtEl>
                                          <p:spTgt spid="13"/>
                                        </p:tgtEl>
                                      </p:cBhvr>
                                    </p:animEffect>
                                    <p:animScale>
                                      <p:cBhvr>
                                        <p:cTn id="79" dur="250" autoRev="1" fill="hold"/>
                                        <p:tgtEl>
                                          <p:spTgt spid="13"/>
                                        </p:tgtEl>
                                      </p:cBhvr>
                                      <p:by x="105000" y="105000"/>
                                    </p:animScale>
                                  </p:childTnLst>
                                </p:cTn>
                              </p:par>
                            </p:childTnLst>
                          </p:cTn>
                        </p:par>
                        <p:par>
                          <p:cTn id="80" fill="hold">
                            <p:stCondLst>
                              <p:cond delay="1000"/>
                            </p:stCondLst>
                            <p:childTnLst>
                              <p:par>
                                <p:cTn id="81" presetID="26" presetClass="emph" presetSubtype="0" fill="hold" grpId="4" nodeType="afterEffect">
                                  <p:stCondLst>
                                    <p:cond delay="0"/>
                                  </p:stCondLst>
                                  <p:childTnLst>
                                    <p:animEffect transition="out" filter="fade">
                                      <p:cBhvr>
                                        <p:cTn id="82" dur="500" tmFilter="0, 0; .2, .5; .8, .5; 1, 0"/>
                                        <p:tgtEl>
                                          <p:spTgt spid="13"/>
                                        </p:tgtEl>
                                      </p:cBhvr>
                                    </p:animEffect>
                                    <p:animScale>
                                      <p:cBhvr>
                                        <p:cTn id="8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3" grpId="0" animBg="1"/>
      <p:bldP spid="13" grpId="1" animBg="1"/>
      <p:bldP spid="13" grpId="2" animBg="1"/>
      <p:bldP spid="13" grpId="3" animBg="1"/>
      <p:bldP spid="13" grpId="4" animBg="1"/>
      <p:bldP spid="14" grpId="0" animBg="1"/>
      <p:bldP spid="19" grpId="0" animBg="1"/>
      <p:bldP spid="6" grpId="0" animBg="1"/>
      <p:bldP spid="6" grpId="1"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119" y="2766219"/>
            <a:ext cx="8499763" cy="1325563"/>
          </a:xfrm>
        </p:spPr>
        <p:txBody>
          <a:bodyPr>
            <a:normAutofit fontScale="90000"/>
          </a:bodyPr>
          <a:lstStyle/>
          <a:p>
            <a:pPr>
              <a:lnSpc>
                <a:spcPct val="150000"/>
              </a:lnSpc>
              <a:spcBef>
                <a:spcPts val="3000"/>
              </a:spcBef>
            </a:pPr>
            <a:r>
              <a:rPr kumimoji="1" lang="ja-JP" altLang="en-US" dirty="0" smtClean="0">
                <a:latin typeface="ＭＳ ゴシック" panose="020B0609070205080204" pitchFamily="49" charset="-128"/>
                <a:ea typeface="ＭＳ ゴシック" panose="020B0609070205080204" pitchFamily="49" charset="-128"/>
              </a:rPr>
              <a:t>教科のねらいにプログラミングを</a:t>
            </a:r>
            <a:r>
              <a:rPr kumimoji="1" lang="en-US" altLang="ja-JP" dirty="0" smtClean="0">
                <a:latin typeface="ＭＳ ゴシック" panose="020B0609070205080204" pitchFamily="49" charset="-128"/>
                <a:ea typeface="ＭＳ ゴシック" panose="020B0609070205080204" pitchFamily="49" charset="-128"/>
              </a:rPr>
              <a:t/>
            </a:r>
            <a:br>
              <a:rPr kumimoji="1" lang="en-US" altLang="ja-JP" dirty="0" smtClean="0">
                <a:latin typeface="ＭＳ ゴシック" panose="020B0609070205080204" pitchFamily="49" charset="-128"/>
                <a:ea typeface="ＭＳ ゴシック" panose="020B0609070205080204" pitchFamily="49" charset="-128"/>
              </a:rPr>
            </a:br>
            <a:r>
              <a:rPr kumimoji="1" lang="ja-JP" altLang="en-US" dirty="0" smtClean="0">
                <a:latin typeface="ＭＳ ゴシック" panose="020B0609070205080204" pitchFamily="49" charset="-128"/>
                <a:ea typeface="ＭＳ ゴシック" panose="020B0609070205080204" pitchFamily="49" charset="-128"/>
              </a:rPr>
              <a:t>　　　　　　　どう落とし込むの？</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895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119" y="2766219"/>
            <a:ext cx="8499763" cy="1325563"/>
          </a:xfrm>
        </p:spPr>
        <p:txBody>
          <a:bodyPr>
            <a:normAutofit fontScale="90000"/>
          </a:bodyPr>
          <a:lstStyle/>
          <a:p>
            <a:r>
              <a:rPr kumimoji="1" lang="ja-JP" altLang="en-US" dirty="0" smtClean="0">
                <a:latin typeface="ＭＳ ゴシック" panose="020B0609070205080204" pitchFamily="49" charset="-128"/>
                <a:ea typeface="ＭＳ ゴシック" panose="020B0609070205080204" pitchFamily="49" charset="-128"/>
              </a:rPr>
              <a:t>なぜ小学校に</a:t>
            </a:r>
            <a:r>
              <a:rPr kumimoji="1" lang="en-US" altLang="ja-JP" dirty="0" smtClean="0">
                <a:latin typeface="ＭＳ ゴシック" panose="020B0609070205080204" pitchFamily="49" charset="-128"/>
                <a:ea typeface="ＭＳ ゴシック" panose="020B0609070205080204" pitchFamily="49" charset="-128"/>
              </a:rPr>
              <a:t/>
            </a:r>
            <a:br>
              <a:rPr kumimoji="1" lang="en-US" altLang="ja-JP" dirty="0" smtClean="0">
                <a:latin typeface="ＭＳ ゴシック" panose="020B0609070205080204" pitchFamily="49" charset="-128"/>
                <a:ea typeface="ＭＳ ゴシック" panose="020B0609070205080204" pitchFamily="49" charset="-128"/>
              </a:rPr>
            </a:br>
            <a:r>
              <a:rPr kumimoji="1" lang="ja-JP" altLang="en-US" dirty="0" smtClean="0">
                <a:latin typeface="ＭＳ ゴシック" panose="020B0609070205080204" pitchFamily="49" charset="-128"/>
                <a:ea typeface="ＭＳ ゴシック" panose="020B0609070205080204" pitchFamily="49" charset="-128"/>
              </a:rPr>
              <a:t>プログラミング教育を導入するのか</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406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797183" y="1408885"/>
            <a:ext cx="4497428" cy="4497428"/>
          </a:xfrm>
          <a:custGeom>
            <a:avLst/>
            <a:gdLst>
              <a:gd name="connsiteX0" fmla="*/ 0 w 4497428"/>
              <a:gd name="connsiteY0" fmla="*/ 2248714 h 4497428"/>
              <a:gd name="connsiteX1" fmla="*/ 2248714 w 4497428"/>
              <a:gd name="connsiteY1" fmla="*/ 0 h 4497428"/>
              <a:gd name="connsiteX2" fmla="*/ 4497428 w 4497428"/>
              <a:gd name="connsiteY2" fmla="*/ 2248714 h 4497428"/>
              <a:gd name="connsiteX3" fmla="*/ 2248714 w 4497428"/>
              <a:gd name="connsiteY3" fmla="*/ 4497428 h 4497428"/>
              <a:gd name="connsiteX4" fmla="*/ 0 w 4497428"/>
              <a:gd name="connsiteY4" fmla="*/ 2248714 h 449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428" h="4497428">
                <a:moveTo>
                  <a:pt x="0" y="2248714"/>
                </a:moveTo>
                <a:cubicBezTo>
                  <a:pt x="0" y="1006784"/>
                  <a:pt x="1006784" y="0"/>
                  <a:pt x="2248714" y="0"/>
                </a:cubicBezTo>
                <a:cubicBezTo>
                  <a:pt x="3490644" y="0"/>
                  <a:pt x="4497428" y="1006784"/>
                  <a:pt x="4497428" y="2248714"/>
                </a:cubicBezTo>
                <a:cubicBezTo>
                  <a:pt x="4497428" y="3490644"/>
                  <a:pt x="3490644" y="4497428"/>
                  <a:pt x="2248714" y="4497428"/>
                </a:cubicBezTo>
                <a:cubicBezTo>
                  <a:pt x="1006784" y="4497428"/>
                  <a:pt x="0" y="3490644"/>
                  <a:pt x="0" y="2248714"/>
                </a:cubicBezTo>
                <a:close/>
              </a:path>
            </a:pathLst>
          </a:custGeom>
          <a:solidFill>
            <a:schemeClr val="accent2">
              <a:lumMod val="40000"/>
              <a:lumOff val="60000"/>
            </a:schemeClr>
          </a:solidFill>
          <a:ln>
            <a:solidFill>
              <a:schemeClr val="accent2"/>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28019" tIns="530344" rIns="1276297" bIns="530343" numCol="1" spcCol="1270" anchor="ctr" anchorCtr="0">
            <a:noAutofit/>
          </a:bodyPr>
          <a:lstStyle/>
          <a:p>
            <a:pPr lvl="0" algn="l" defTabSz="1600200">
              <a:lnSpc>
                <a:spcPct val="90000"/>
              </a:lnSpc>
              <a:spcBef>
                <a:spcPct val="0"/>
              </a:spcBef>
              <a:spcAft>
                <a:spcPct val="35000"/>
              </a:spcAft>
            </a:pPr>
            <a:r>
              <a:rPr kumimoji="1" lang="ja-JP" altLang="en-US" sz="3600" kern="1200" dirty="0" smtClean="0">
                <a:latin typeface="ＭＳ ゴシック" panose="020B0609070205080204" pitchFamily="49" charset="-128"/>
                <a:ea typeface="ＭＳ ゴシック" panose="020B0609070205080204" pitchFamily="49" charset="-128"/>
              </a:rPr>
              <a:t>教科・領域のねらい</a:t>
            </a:r>
            <a:endParaRPr kumimoji="1" lang="ja-JP" altLang="en-US" sz="3600" kern="1200" dirty="0">
              <a:latin typeface="ＭＳ ゴシック" panose="020B0609070205080204" pitchFamily="49" charset="-128"/>
              <a:ea typeface="ＭＳ ゴシック" panose="020B0609070205080204" pitchFamily="49" charset="-128"/>
            </a:endParaRPr>
          </a:p>
        </p:txBody>
      </p:sp>
      <p:sp>
        <p:nvSpPr>
          <p:cNvPr id="8" name="フリーフォーム 7"/>
          <p:cNvSpPr/>
          <p:nvPr/>
        </p:nvSpPr>
        <p:spPr>
          <a:xfrm>
            <a:off x="4038573" y="1408885"/>
            <a:ext cx="4497428" cy="4497428"/>
          </a:xfrm>
          <a:custGeom>
            <a:avLst/>
            <a:gdLst>
              <a:gd name="connsiteX0" fmla="*/ 0 w 4497428"/>
              <a:gd name="connsiteY0" fmla="*/ 2248714 h 4497428"/>
              <a:gd name="connsiteX1" fmla="*/ 2248714 w 4497428"/>
              <a:gd name="connsiteY1" fmla="*/ 0 h 4497428"/>
              <a:gd name="connsiteX2" fmla="*/ 4497428 w 4497428"/>
              <a:gd name="connsiteY2" fmla="*/ 2248714 h 4497428"/>
              <a:gd name="connsiteX3" fmla="*/ 2248714 w 4497428"/>
              <a:gd name="connsiteY3" fmla="*/ 4497428 h 4497428"/>
              <a:gd name="connsiteX4" fmla="*/ 0 w 4497428"/>
              <a:gd name="connsiteY4" fmla="*/ 2248714 h 449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428" h="4497428">
                <a:moveTo>
                  <a:pt x="0" y="2248714"/>
                </a:moveTo>
                <a:cubicBezTo>
                  <a:pt x="0" y="1006784"/>
                  <a:pt x="1006784" y="0"/>
                  <a:pt x="2248714" y="0"/>
                </a:cubicBezTo>
                <a:cubicBezTo>
                  <a:pt x="3490644" y="0"/>
                  <a:pt x="4497428" y="1006784"/>
                  <a:pt x="4497428" y="2248714"/>
                </a:cubicBezTo>
                <a:cubicBezTo>
                  <a:pt x="4497428" y="3490644"/>
                  <a:pt x="3490644" y="4497428"/>
                  <a:pt x="2248714" y="4497428"/>
                </a:cubicBezTo>
                <a:cubicBezTo>
                  <a:pt x="1006784" y="4497428"/>
                  <a:pt x="0" y="3490644"/>
                  <a:pt x="0" y="2248714"/>
                </a:cubicBezTo>
                <a:close/>
              </a:path>
            </a:pathLst>
          </a:custGeom>
          <a:solidFill>
            <a:schemeClr val="accent6">
              <a:lumMod val="60000"/>
              <a:lumOff val="40000"/>
              <a:alpha val="60000"/>
            </a:schemeClr>
          </a:solidFill>
          <a:ln>
            <a:solidFill>
              <a:schemeClr val="accent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276297" tIns="530344" rIns="628019" bIns="530343" numCol="1" spcCol="1270" anchor="ctr" anchorCtr="0">
            <a:noAutofit/>
          </a:bodyPr>
          <a:lstStyle/>
          <a:p>
            <a:pPr lvl="0" algn="ctr" defTabSz="1244600">
              <a:lnSpc>
                <a:spcPct val="90000"/>
              </a:lnSpc>
              <a:spcBef>
                <a:spcPct val="0"/>
              </a:spcBef>
              <a:spcAft>
                <a:spcPct val="35000"/>
              </a:spcAft>
            </a:pPr>
            <a:endParaRPr kumimoji="1" lang="ja-JP" altLang="en-US" sz="2800" kern="1200" dirty="0"/>
          </a:p>
        </p:txBody>
      </p:sp>
      <p:sp>
        <p:nvSpPr>
          <p:cNvPr id="7" name="テキスト ボックス 6"/>
          <p:cNvSpPr txBox="1"/>
          <p:nvPr/>
        </p:nvSpPr>
        <p:spPr>
          <a:xfrm>
            <a:off x="5297214" y="2995880"/>
            <a:ext cx="3153103" cy="1077218"/>
          </a:xfrm>
          <a:prstGeom prst="rect">
            <a:avLst/>
          </a:prstGeom>
          <a:noFill/>
        </p:spPr>
        <p:txBody>
          <a:bodyPr wrap="square" rtlCol="0">
            <a:spAutoFit/>
          </a:bodyPr>
          <a:lstStyle/>
          <a:p>
            <a:r>
              <a:rPr kumimoji="1" lang="ja-JP" altLang="en-US" sz="3200" dirty="0" smtClean="0">
                <a:latin typeface="ＭＳ ゴシック" panose="020B0609070205080204" pitchFamily="49" charset="-128"/>
                <a:ea typeface="ＭＳ ゴシック" panose="020B0609070205080204" pitchFamily="49" charset="-128"/>
              </a:rPr>
              <a:t>プログラミング</a:t>
            </a:r>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3200" dirty="0" smtClean="0">
                <a:latin typeface="ＭＳ ゴシック" panose="020B0609070205080204" pitchFamily="49" charset="-128"/>
                <a:ea typeface="ＭＳ ゴシック" panose="020B0609070205080204" pitchFamily="49" charset="-128"/>
              </a:rPr>
              <a:t>　　　的思考</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2" name="星 5 1"/>
          <p:cNvSpPr/>
          <p:nvPr/>
        </p:nvSpPr>
        <p:spPr>
          <a:xfrm>
            <a:off x="4243258" y="3221566"/>
            <a:ext cx="846667" cy="77893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784591" y="4073097"/>
            <a:ext cx="1800000" cy="5760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ＭＳ ゴシック" panose="020B0609070205080204" pitchFamily="49" charset="-128"/>
                <a:ea typeface="ＭＳ ゴシック" panose="020B0609070205080204" pitchFamily="49" charset="-128"/>
              </a:rPr>
              <a:t>分類Ｂ</a:t>
            </a:r>
            <a:endParaRPr kumimoji="1" lang="ja-JP" altLang="en-US" sz="3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103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リーフォーム 11"/>
          <p:cNvSpPr/>
          <p:nvPr/>
        </p:nvSpPr>
        <p:spPr>
          <a:xfrm>
            <a:off x="797183" y="1408885"/>
            <a:ext cx="4497428" cy="4497428"/>
          </a:xfrm>
          <a:custGeom>
            <a:avLst/>
            <a:gdLst>
              <a:gd name="connsiteX0" fmla="*/ 0 w 4497428"/>
              <a:gd name="connsiteY0" fmla="*/ 2248714 h 4497428"/>
              <a:gd name="connsiteX1" fmla="*/ 2248714 w 4497428"/>
              <a:gd name="connsiteY1" fmla="*/ 0 h 4497428"/>
              <a:gd name="connsiteX2" fmla="*/ 4497428 w 4497428"/>
              <a:gd name="connsiteY2" fmla="*/ 2248714 h 4497428"/>
              <a:gd name="connsiteX3" fmla="*/ 2248714 w 4497428"/>
              <a:gd name="connsiteY3" fmla="*/ 4497428 h 4497428"/>
              <a:gd name="connsiteX4" fmla="*/ 0 w 4497428"/>
              <a:gd name="connsiteY4" fmla="*/ 2248714 h 449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428" h="4497428">
                <a:moveTo>
                  <a:pt x="0" y="2248714"/>
                </a:moveTo>
                <a:cubicBezTo>
                  <a:pt x="0" y="1006784"/>
                  <a:pt x="1006784" y="0"/>
                  <a:pt x="2248714" y="0"/>
                </a:cubicBezTo>
                <a:cubicBezTo>
                  <a:pt x="3490644" y="0"/>
                  <a:pt x="4497428" y="1006784"/>
                  <a:pt x="4497428" y="2248714"/>
                </a:cubicBezTo>
                <a:cubicBezTo>
                  <a:pt x="4497428" y="3490644"/>
                  <a:pt x="3490644" y="4497428"/>
                  <a:pt x="2248714" y="4497428"/>
                </a:cubicBezTo>
                <a:cubicBezTo>
                  <a:pt x="1006784" y="4497428"/>
                  <a:pt x="0" y="3490644"/>
                  <a:pt x="0" y="2248714"/>
                </a:cubicBezTo>
                <a:close/>
              </a:path>
            </a:pathLst>
          </a:custGeom>
          <a:solidFill>
            <a:schemeClr val="accent2">
              <a:lumMod val="40000"/>
              <a:lumOff val="60000"/>
            </a:schemeClr>
          </a:solidFill>
          <a:ln>
            <a:solidFill>
              <a:schemeClr val="accent2"/>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28019" tIns="530344" rIns="1276297" bIns="530343" numCol="1" spcCol="1270" anchor="ctr" anchorCtr="0">
            <a:noAutofit/>
          </a:bodyPr>
          <a:lstStyle/>
          <a:p>
            <a:pPr lvl="0" algn="l" defTabSz="1600200">
              <a:lnSpc>
                <a:spcPct val="90000"/>
              </a:lnSpc>
              <a:spcBef>
                <a:spcPct val="0"/>
              </a:spcBef>
              <a:spcAft>
                <a:spcPct val="35000"/>
              </a:spcAft>
            </a:pPr>
            <a:r>
              <a:rPr kumimoji="1" lang="ja-JP" altLang="en-US" sz="3600" kern="1200" dirty="0" smtClean="0">
                <a:latin typeface="ＭＳ ゴシック" panose="020B0609070205080204" pitchFamily="49" charset="-128"/>
                <a:ea typeface="ＭＳ ゴシック" panose="020B0609070205080204" pitchFamily="49" charset="-128"/>
              </a:rPr>
              <a:t>教科・領域のねらい</a:t>
            </a:r>
            <a:endParaRPr kumimoji="1" lang="ja-JP" altLang="en-US" sz="3600" kern="1200" dirty="0">
              <a:latin typeface="ＭＳ ゴシック" panose="020B0609070205080204" pitchFamily="49" charset="-128"/>
              <a:ea typeface="ＭＳ ゴシック" panose="020B0609070205080204" pitchFamily="49" charset="-128"/>
            </a:endParaRPr>
          </a:p>
        </p:txBody>
      </p:sp>
      <p:sp>
        <p:nvSpPr>
          <p:cNvPr id="13" name="フリーフォーム 12"/>
          <p:cNvSpPr/>
          <p:nvPr/>
        </p:nvSpPr>
        <p:spPr>
          <a:xfrm>
            <a:off x="4038573" y="1408885"/>
            <a:ext cx="4497428" cy="4497428"/>
          </a:xfrm>
          <a:custGeom>
            <a:avLst/>
            <a:gdLst>
              <a:gd name="connsiteX0" fmla="*/ 0 w 4497428"/>
              <a:gd name="connsiteY0" fmla="*/ 2248714 h 4497428"/>
              <a:gd name="connsiteX1" fmla="*/ 2248714 w 4497428"/>
              <a:gd name="connsiteY1" fmla="*/ 0 h 4497428"/>
              <a:gd name="connsiteX2" fmla="*/ 4497428 w 4497428"/>
              <a:gd name="connsiteY2" fmla="*/ 2248714 h 4497428"/>
              <a:gd name="connsiteX3" fmla="*/ 2248714 w 4497428"/>
              <a:gd name="connsiteY3" fmla="*/ 4497428 h 4497428"/>
              <a:gd name="connsiteX4" fmla="*/ 0 w 4497428"/>
              <a:gd name="connsiteY4" fmla="*/ 2248714 h 449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7428" h="4497428">
                <a:moveTo>
                  <a:pt x="0" y="2248714"/>
                </a:moveTo>
                <a:cubicBezTo>
                  <a:pt x="0" y="1006784"/>
                  <a:pt x="1006784" y="0"/>
                  <a:pt x="2248714" y="0"/>
                </a:cubicBezTo>
                <a:cubicBezTo>
                  <a:pt x="3490644" y="0"/>
                  <a:pt x="4497428" y="1006784"/>
                  <a:pt x="4497428" y="2248714"/>
                </a:cubicBezTo>
                <a:cubicBezTo>
                  <a:pt x="4497428" y="3490644"/>
                  <a:pt x="3490644" y="4497428"/>
                  <a:pt x="2248714" y="4497428"/>
                </a:cubicBezTo>
                <a:cubicBezTo>
                  <a:pt x="1006784" y="4497428"/>
                  <a:pt x="0" y="3490644"/>
                  <a:pt x="0" y="2248714"/>
                </a:cubicBezTo>
                <a:close/>
              </a:path>
            </a:pathLst>
          </a:custGeom>
          <a:solidFill>
            <a:schemeClr val="accent6">
              <a:lumMod val="60000"/>
              <a:lumOff val="40000"/>
              <a:alpha val="60000"/>
            </a:schemeClr>
          </a:solidFill>
          <a:ln>
            <a:solidFill>
              <a:schemeClr val="accent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276297" tIns="530344" rIns="628019" bIns="530343" numCol="1" spcCol="1270" anchor="ctr" anchorCtr="0">
            <a:noAutofit/>
          </a:bodyPr>
          <a:lstStyle/>
          <a:p>
            <a:pPr lvl="0" algn="ctr" defTabSz="1244600">
              <a:lnSpc>
                <a:spcPct val="90000"/>
              </a:lnSpc>
              <a:spcBef>
                <a:spcPct val="0"/>
              </a:spcBef>
              <a:spcAft>
                <a:spcPct val="35000"/>
              </a:spcAft>
            </a:pPr>
            <a:endParaRPr kumimoji="1" lang="ja-JP" altLang="en-US" sz="2800" kern="1200" dirty="0"/>
          </a:p>
        </p:txBody>
      </p:sp>
      <p:sp>
        <p:nvSpPr>
          <p:cNvPr id="7" name="テキスト ボックス 6"/>
          <p:cNvSpPr txBox="1"/>
          <p:nvPr/>
        </p:nvSpPr>
        <p:spPr>
          <a:xfrm>
            <a:off x="5297214" y="2995880"/>
            <a:ext cx="3153103" cy="1077218"/>
          </a:xfrm>
          <a:prstGeom prst="rect">
            <a:avLst/>
          </a:prstGeom>
          <a:noFill/>
        </p:spPr>
        <p:txBody>
          <a:bodyPr wrap="square" rtlCol="0">
            <a:spAutoFit/>
          </a:bodyPr>
          <a:lstStyle/>
          <a:p>
            <a:r>
              <a:rPr kumimoji="1" lang="ja-JP" altLang="en-US" sz="3200" dirty="0" smtClean="0">
                <a:latin typeface="ＭＳ ゴシック" panose="020B0609070205080204" pitchFamily="49" charset="-128"/>
                <a:ea typeface="ＭＳ ゴシック" panose="020B0609070205080204" pitchFamily="49" charset="-128"/>
              </a:rPr>
              <a:t>プログラミング</a:t>
            </a:r>
            <a:endParaRPr kumimoji="1" lang="en-US" altLang="ja-JP" sz="3200" dirty="0" smtClean="0">
              <a:latin typeface="ＭＳ ゴシック" panose="020B0609070205080204" pitchFamily="49" charset="-128"/>
              <a:ea typeface="ＭＳ ゴシック" panose="020B0609070205080204" pitchFamily="49" charset="-128"/>
            </a:endParaRPr>
          </a:p>
          <a:p>
            <a:r>
              <a:rPr kumimoji="1" lang="ja-JP" altLang="en-US" sz="3200" dirty="0" smtClean="0">
                <a:latin typeface="ＭＳ ゴシック" panose="020B0609070205080204" pitchFamily="49" charset="-128"/>
                <a:ea typeface="ＭＳ ゴシック" panose="020B0609070205080204" pitchFamily="49" charset="-128"/>
              </a:rPr>
              <a:t>　　　的思考</a:t>
            </a:r>
            <a:endParaRPr kumimoji="1" lang="ja-JP" altLang="en-US" sz="3200" dirty="0">
              <a:latin typeface="ＭＳ ゴシック" panose="020B0609070205080204" pitchFamily="49" charset="-128"/>
              <a:ea typeface="ＭＳ ゴシック" panose="020B0609070205080204" pitchFamily="49" charset="-128"/>
            </a:endParaRPr>
          </a:p>
        </p:txBody>
      </p:sp>
      <p:sp>
        <p:nvSpPr>
          <p:cNvPr id="5" name="左右矢印 4"/>
          <p:cNvSpPr/>
          <p:nvPr/>
        </p:nvSpPr>
        <p:spPr>
          <a:xfrm>
            <a:off x="3114370" y="4359959"/>
            <a:ext cx="3104444" cy="648000"/>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50103" y="5109268"/>
            <a:ext cx="7032978" cy="524166"/>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単元を通して少しずつ取り入れる</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9" name="楕円 8"/>
          <p:cNvSpPr/>
          <p:nvPr/>
        </p:nvSpPr>
        <p:spPr>
          <a:xfrm>
            <a:off x="5896303" y="347584"/>
            <a:ext cx="3087509" cy="197329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V="1">
            <a:off x="6873765" y="1959710"/>
            <a:ext cx="618165" cy="740979"/>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33549" y="1011068"/>
            <a:ext cx="2850263" cy="707886"/>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操作練習</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プログラミングの理解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1" name="星 5 10"/>
          <p:cNvSpPr/>
          <p:nvPr/>
        </p:nvSpPr>
        <p:spPr>
          <a:xfrm>
            <a:off x="4243258" y="3221566"/>
            <a:ext cx="846667" cy="77893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11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p:cNvSpPr/>
          <p:nvPr/>
        </p:nvSpPr>
        <p:spPr>
          <a:xfrm>
            <a:off x="867109" y="663270"/>
            <a:ext cx="2159875" cy="222238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16161" y="855701"/>
            <a:ext cx="1764000" cy="43311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分類Ａ</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113314" y="1481249"/>
            <a:ext cx="2094872" cy="830997"/>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smtClean="0"/>
              <a:t>正多角形</a:t>
            </a:r>
            <a:endParaRPr lang="en-US" altLang="ja-JP" dirty="0" smtClean="0"/>
          </a:p>
          <a:p>
            <a:r>
              <a:rPr lang="ja-JP" altLang="en-US" dirty="0" smtClean="0"/>
              <a:t>電気の利用</a:t>
            </a:r>
            <a:endParaRPr lang="en-US" altLang="ja-JP" dirty="0"/>
          </a:p>
        </p:txBody>
      </p:sp>
      <p:sp>
        <p:nvSpPr>
          <p:cNvPr id="5" name="楕円 4"/>
          <p:cNvSpPr/>
          <p:nvPr/>
        </p:nvSpPr>
        <p:spPr>
          <a:xfrm>
            <a:off x="5065396" y="789393"/>
            <a:ext cx="3560896" cy="222238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679218" y="981824"/>
            <a:ext cx="1764000" cy="43311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分類Ｃ</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5540720" y="1481249"/>
            <a:ext cx="3164402" cy="1200329"/>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smtClean="0"/>
              <a:t>プログラミング体験</a:t>
            </a:r>
            <a:endParaRPr lang="en-US" altLang="ja-JP" dirty="0" smtClean="0"/>
          </a:p>
          <a:p>
            <a:r>
              <a:rPr lang="ja-JP" altLang="en-US" dirty="0" smtClean="0"/>
              <a:t>技能習得</a:t>
            </a:r>
            <a:endParaRPr lang="en-US" altLang="ja-JP" dirty="0" smtClean="0"/>
          </a:p>
          <a:p>
            <a:r>
              <a:rPr lang="ja-JP" altLang="en-US" dirty="0" smtClean="0"/>
              <a:t>教科の拡張</a:t>
            </a:r>
            <a:endParaRPr lang="en-US" altLang="ja-JP" dirty="0"/>
          </a:p>
        </p:txBody>
      </p:sp>
      <p:sp>
        <p:nvSpPr>
          <p:cNvPr id="8" name="楕円 7"/>
          <p:cNvSpPr/>
          <p:nvPr/>
        </p:nvSpPr>
        <p:spPr>
          <a:xfrm>
            <a:off x="3028246" y="3105807"/>
            <a:ext cx="3087509" cy="197329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40813" y="3261147"/>
            <a:ext cx="1764000" cy="433117"/>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分類Ｂ</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3380628" y="3925019"/>
            <a:ext cx="2465071" cy="461665"/>
          </a:xfrm>
          <a:prstGeom prst="rect">
            <a:avLst/>
          </a:prstGeom>
          <a:noFill/>
        </p:spPr>
        <p:txBody>
          <a:bodyPr wrap="square" rtlCol="0">
            <a:spAutoFit/>
          </a:bodyPr>
          <a:lstStyle>
            <a:defPPr>
              <a:defRPr lang="en-US"/>
            </a:defPPr>
            <a:lvl1pPr>
              <a:defRPr kumimoji="1" sz="2400" b="1">
                <a:latin typeface="ＭＳ ゴシック" panose="020B0609070205080204" pitchFamily="49" charset="-128"/>
                <a:ea typeface="ＭＳ ゴシック" panose="020B0609070205080204" pitchFamily="49" charset="-128"/>
              </a:defRPr>
            </a:lvl1pPr>
          </a:lstStyle>
          <a:p>
            <a:r>
              <a:rPr lang="ja-JP" altLang="en-US" dirty="0" smtClean="0"/>
              <a:t>各教科での実践</a:t>
            </a:r>
            <a:endParaRPr lang="en-US" altLang="ja-JP" dirty="0"/>
          </a:p>
        </p:txBody>
      </p:sp>
      <p:sp>
        <p:nvSpPr>
          <p:cNvPr id="11" name="曲折矢印 10"/>
          <p:cNvSpPr/>
          <p:nvPr/>
        </p:nvSpPr>
        <p:spPr>
          <a:xfrm rot="10800000">
            <a:off x="6309423" y="3105807"/>
            <a:ext cx="1001191" cy="12808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曲折矢印 11"/>
          <p:cNvSpPr/>
          <p:nvPr/>
        </p:nvSpPr>
        <p:spPr>
          <a:xfrm rot="10800000" flipH="1">
            <a:off x="1810501" y="2992134"/>
            <a:ext cx="1001191" cy="12808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角丸四角形 12"/>
          <p:cNvSpPr/>
          <p:nvPr/>
        </p:nvSpPr>
        <p:spPr>
          <a:xfrm>
            <a:off x="1175253" y="5200725"/>
            <a:ext cx="7032978" cy="524166"/>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プログラミング的思考との関連</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1175253" y="6014766"/>
            <a:ext cx="7032978" cy="524166"/>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カリキュラムの作成・再考</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5" name="下矢印 14"/>
          <p:cNvSpPr/>
          <p:nvPr/>
        </p:nvSpPr>
        <p:spPr>
          <a:xfrm>
            <a:off x="4280338" y="5749270"/>
            <a:ext cx="583323" cy="232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1377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188" y="2081046"/>
            <a:ext cx="4122979" cy="3783725"/>
          </a:xfrm>
          <a:prstGeom prst="rect">
            <a:avLst/>
          </a:prstGeom>
        </p:spPr>
      </p:pic>
      <p:sp>
        <p:nvSpPr>
          <p:cNvPr id="3" name="角丸四角形 2"/>
          <p:cNvSpPr/>
          <p:nvPr/>
        </p:nvSpPr>
        <p:spPr>
          <a:xfrm>
            <a:off x="4768333" y="6012511"/>
            <a:ext cx="4375667" cy="64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参考資料「プログラミング教育支援ハンドブック」</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監修　放送大学教授　中川一史</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発行　一般社団法人</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ICTCONNECT21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4" name="角丸四角形吹き出し 3"/>
          <p:cNvSpPr/>
          <p:nvPr/>
        </p:nvSpPr>
        <p:spPr>
          <a:xfrm>
            <a:off x="599089" y="3736428"/>
            <a:ext cx="2475186" cy="961696"/>
          </a:xfrm>
          <a:prstGeom prst="wedgeRoundRectCallout">
            <a:avLst>
              <a:gd name="adj1" fmla="val 39257"/>
              <a:gd name="adj2" fmla="val -68647"/>
              <a:gd name="adj3" fmla="val 16667"/>
            </a:avLst>
          </a:prstGeom>
          <a:solidFill>
            <a:schemeClr val="accent2">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まずは、</a:t>
            </a:r>
            <a:r>
              <a:rPr kumimoji="1" lang="en-US" altLang="ja-JP" sz="2400" dirty="0">
                <a:solidFill>
                  <a:schemeClr val="tx1"/>
                </a:solidFill>
                <a:latin typeface="ＭＳ ゴシック" panose="020B0609070205080204" pitchFamily="49" charset="-128"/>
                <a:ea typeface="ＭＳ ゴシック" panose="020B0609070205080204" pitchFamily="49" charset="-128"/>
              </a:rPr>
              <a:t>A</a:t>
            </a:r>
            <a:r>
              <a:rPr kumimoji="1" lang="ja-JP" altLang="en-US" sz="2400" dirty="0">
                <a:solidFill>
                  <a:schemeClr val="tx1"/>
                </a:solidFill>
                <a:latin typeface="ＭＳ ゴシック" panose="020B0609070205080204" pitchFamily="49" charset="-128"/>
                <a:ea typeface="ＭＳ ゴシック" panose="020B0609070205080204" pitchFamily="49" charset="-128"/>
              </a:rPr>
              <a:t>領域からやってみる。</a:t>
            </a:r>
          </a:p>
        </p:txBody>
      </p:sp>
      <p:sp>
        <p:nvSpPr>
          <p:cNvPr id="5" name="角丸四角形吹き出し 4"/>
          <p:cNvSpPr/>
          <p:nvPr/>
        </p:nvSpPr>
        <p:spPr>
          <a:xfrm>
            <a:off x="310055" y="851341"/>
            <a:ext cx="3515710" cy="961696"/>
          </a:xfrm>
          <a:prstGeom prst="wedgeRoundRectCallout">
            <a:avLst>
              <a:gd name="adj1" fmla="val 32979"/>
              <a:gd name="adj2" fmla="val 90370"/>
              <a:gd name="adj3" fmla="val 16667"/>
            </a:avLst>
          </a:prstGeom>
          <a:solidFill>
            <a:schemeClr val="accent2">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プログラミングの教材を触ってみる。</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5212762" y="851341"/>
            <a:ext cx="3515710" cy="961696"/>
          </a:xfrm>
          <a:prstGeom prst="wedgeRoundRectCallout">
            <a:avLst>
              <a:gd name="adj1" fmla="val -29353"/>
              <a:gd name="adj2" fmla="val 83813"/>
              <a:gd name="adj3" fmla="val 16667"/>
            </a:avLst>
          </a:prstGeom>
          <a:solidFill>
            <a:schemeClr val="accent2">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プログラミングの授業の事例を見てみる。</a:t>
            </a:r>
          </a:p>
        </p:txBody>
      </p:sp>
      <p:sp>
        <p:nvSpPr>
          <p:cNvPr id="7" name="角丸四角形吹き出し 6"/>
          <p:cNvSpPr/>
          <p:nvPr/>
        </p:nvSpPr>
        <p:spPr>
          <a:xfrm>
            <a:off x="6420506" y="3957138"/>
            <a:ext cx="2429026" cy="961696"/>
          </a:xfrm>
          <a:prstGeom prst="wedgeRoundRectCallout">
            <a:avLst>
              <a:gd name="adj1" fmla="val -65825"/>
              <a:gd name="adj2" fmla="val -52253"/>
              <a:gd name="adj3" fmla="val 16667"/>
            </a:avLst>
          </a:prstGeom>
          <a:solidFill>
            <a:schemeClr val="accent2">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気負わず、楽しみながらやる。</a:t>
            </a:r>
          </a:p>
        </p:txBody>
      </p:sp>
    </p:spTree>
    <p:extLst>
      <p:ext uri="{BB962C8B-B14F-4D97-AF65-F5344CB8AC3E}">
        <p14:creationId xmlns:p14="http://schemas.microsoft.com/office/powerpoint/2010/main" val="2408550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6536" y="873266"/>
            <a:ext cx="7602681" cy="738981"/>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rgbClr val="002060"/>
                </a:solidFill>
                <a:latin typeface="ＭＳ ゴシック" panose="020B0609070205080204" pitchFamily="49" charset="-128"/>
                <a:ea typeface="ＭＳ ゴシック" panose="020B0609070205080204" pitchFamily="49" charset="-128"/>
              </a:rPr>
              <a:t>本日の講座プログラム</a:t>
            </a:r>
            <a:endParaRPr lang="ja-JP" altLang="en-US" dirty="0">
              <a:solidFill>
                <a:srgbClr val="002060"/>
              </a:solidFill>
              <a:latin typeface="ＭＳ ゴシック" panose="020B0609070205080204" pitchFamily="49" charset="-128"/>
              <a:ea typeface="ＭＳ ゴシック" panose="020B0609070205080204" pitchFamily="49" charset="-128"/>
            </a:endParaRPr>
          </a:p>
        </p:txBody>
      </p:sp>
      <p:sp>
        <p:nvSpPr>
          <p:cNvPr id="3" name="タイトル 1"/>
          <p:cNvSpPr txBox="1">
            <a:spLocks/>
          </p:cNvSpPr>
          <p:nvPr/>
        </p:nvSpPr>
        <p:spPr>
          <a:xfrm>
            <a:off x="959428" y="2615430"/>
            <a:ext cx="7844330" cy="738981"/>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latin typeface="ＭＳ ゴシック" panose="020B0609070205080204" pitchFamily="49" charset="-128"/>
                <a:ea typeface="ＭＳ ゴシック" panose="020B0609070205080204" pitchFamily="49" charset="-128"/>
              </a:rPr>
              <a:t>アンプラグドコンピューティング体験</a:t>
            </a:r>
            <a:endParaRPr lang="ja-JP" altLang="en-US" sz="4000" dirty="0">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959428" y="4617895"/>
            <a:ext cx="7602681" cy="738981"/>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ＭＳ ゴシック" panose="020B0609070205080204" pitchFamily="49" charset="-128"/>
                <a:ea typeface="ＭＳ ゴシック" panose="020B0609070205080204" pitchFamily="49" charset="-128"/>
              </a:rPr>
              <a:t>Scratch</a:t>
            </a:r>
            <a:r>
              <a:rPr lang="ja-JP" altLang="en-US" dirty="0" smtClean="0">
                <a:latin typeface="ＭＳ ゴシック" panose="020B0609070205080204" pitchFamily="49" charset="-128"/>
                <a:ea typeface="ＭＳ ゴシック" panose="020B0609070205080204" pitchFamily="49" charset="-128"/>
              </a:rPr>
              <a:t>を活用したプレゼン作成</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235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144" y="588375"/>
            <a:ext cx="2273384" cy="215118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1730">
            <a:off x="891304" y="1717278"/>
            <a:ext cx="1479076" cy="1558973"/>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13" y="4548407"/>
            <a:ext cx="2527599" cy="230959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5703" y="1021843"/>
            <a:ext cx="4460742" cy="2509167"/>
          </a:xfrm>
          <a:prstGeom prst="rect">
            <a:avLst/>
          </a:prstGeom>
        </p:spPr>
      </p:pic>
      <p:sp>
        <p:nvSpPr>
          <p:cNvPr id="7" name="テキスト ボックス 6"/>
          <p:cNvSpPr txBox="1"/>
          <p:nvPr/>
        </p:nvSpPr>
        <p:spPr>
          <a:xfrm>
            <a:off x="2709144" y="3709377"/>
            <a:ext cx="3723660" cy="741466"/>
          </a:xfrm>
          <a:prstGeom prst="rect">
            <a:avLst/>
          </a:prstGeom>
          <a:solidFill>
            <a:srgbClr val="FFFF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3200">
                <a:latin typeface="ＭＳ ゴシック" panose="020B0609070205080204" pitchFamily="49" charset="-128"/>
                <a:ea typeface="ＭＳ ゴシック" panose="020B0609070205080204"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4500" dirty="0">
                <a:solidFill>
                  <a:schemeClr val="tx1"/>
                </a:solidFill>
                <a:latin typeface="AR P悠々ゴシック体E" panose="040B0900000000000000" pitchFamily="50" charset="-128"/>
                <a:ea typeface="AR P悠々ゴシック体E" panose="040B0900000000000000" pitchFamily="50" charset="-128"/>
              </a:rPr>
              <a:t>Society5.0</a:t>
            </a:r>
            <a:endParaRPr lang="ja-JP" altLang="en-US" sz="4500" dirty="0">
              <a:solidFill>
                <a:schemeClr val="tx1"/>
              </a:solidFill>
              <a:latin typeface="AR P悠々ゴシック体E" panose="040B0900000000000000" pitchFamily="50" charset="-128"/>
              <a:ea typeface="AR P悠々ゴシック体E" panose="040B0900000000000000" pitchFamily="50" charset="-128"/>
            </a:endParaRPr>
          </a:p>
        </p:txBody>
      </p:sp>
      <p:grpSp>
        <p:nvGrpSpPr>
          <p:cNvPr id="11" name="グループ化 10"/>
          <p:cNvGrpSpPr/>
          <p:nvPr/>
        </p:nvGrpSpPr>
        <p:grpSpPr>
          <a:xfrm>
            <a:off x="5869937" y="4468808"/>
            <a:ext cx="2848924" cy="2261947"/>
            <a:chOff x="8103674" y="3970673"/>
            <a:chExt cx="3798565" cy="3015929"/>
          </a:xfrm>
        </p:grpSpPr>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3674" y="3970673"/>
              <a:ext cx="3305756" cy="3015929"/>
            </a:xfrm>
            <a:prstGeom prst="rect">
              <a:avLst/>
            </a:prstGeom>
          </p:spPr>
        </p:pic>
        <p:pic>
          <p:nvPicPr>
            <p:cNvPr id="9" name="図 8"/>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4021788">
              <a:off x="11331472" y="5714461"/>
              <a:ext cx="533826" cy="607708"/>
            </a:xfrm>
            <a:prstGeom prst="rect">
              <a:avLst/>
            </a:prstGeom>
          </p:spPr>
        </p:pic>
      </p:grpSp>
    </p:spTree>
    <p:extLst>
      <p:ext uri="{BB962C8B-B14F-4D97-AF65-F5344CB8AC3E}">
        <p14:creationId xmlns:p14="http://schemas.microsoft.com/office/powerpoint/2010/main" val="41754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09144" y="588375"/>
            <a:ext cx="2273384" cy="2151189"/>
          </a:xfrm>
          <a:prstGeom prst="rect">
            <a:avLst/>
          </a:prstGeom>
        </p:spPr>
      </p:pic>
      <p:pic>
        <p:nvPicPr>
          <p:cNvPr id="4" name="図 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341730">
            <a:off x="891304" y="1717278"/>
            <a:ext cx="1479076" cy="1558973"/>
          </a:xfrm>
          <a:prstGeom prst="rect">
            <a:avLst/>
          </a:prstGeom>
        </p:spPr>
      </p:pic>
      <p:pic>
        <p:nvPicPr>
          <p:cNvPr id="5" name="図 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9813" y="4548407"/>
            <a:ext cx="2527599" cy="2309593"/>
          </a:xfrm>
          <a:prstGeom prst="rect">
            <a:avLst/>
          </a:prstGeom>
        </p:spPr>
      </p:pic>
      <p:pic>
        <p:nvPicPr>
          <p:cNvPr id="6" name="図 5"/>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5703" y="1021843"/>
            <a:ext cx="4460742" cy="2509167"/>
          </a:xfrm>
          <a:prstGeom prst="rect">
            <a:avLst/>
          </a:prstGeom>
        </p:spPr>
      </p:pic>
      <p:sp>
        <p:nvSpPr>
          <p:cNvPr id="7" name="テキスト ボックス 6"/>
          <p:cNvSpPr txBox="1"/>
          <p:nvPr/>
        </p:nvSpPr>
        <p:spPr>
          <a:xfrm>
            <a:off x="2709144" y="3709377"/>
            <a:ext cx="3723660" cy="741466"/>
          </a:xfrm>
          <a:prstGeom prst="rect">
            <a:avLst/>
          </a:prstGeom>
          <a:solidFill>
            <a:srgbClr val="FFFF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3200">
                <a:latin typeface="ＭＳ ゴシック" panose="020B0609070205080204" pitchFamily="49" charset="-128"/>
                <a:ea typeface="ＭＳ ゴシック" panose="020B0609070205080204"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4500" dirty="0">
                <a:solidFill>
                  <a:schemeClr val="tx1"/>
                </a:solidFill>
                <a:latin typeface="AR P悠々ゴシック体E" panose="040B0900000000000000" pitchFamily="50" charset="-128"/>
                <a:ea typeface="AR P悠々ゴシック体E" panose="040B0900000000000000" pitchFamily="50" charset="-128"/>
              </a:rPr>
              <a:t>Society5.0</a:t>
            </a:r>
            <a:endParaRPr lang="ja-JP" altLang="en-US" sz="4500" dirty="0">
              <a:solidFill>
                <a:schemeClr val="tx1"/>
              </a:solidFill>
              <a:latin typeface="AR P悠々ゴシック体E" panose="040B0900000000000000" pitchFamily="50" charset="-128"/>
              <a:ea typeface="AR P悠々ゴシック体E" panose="040B0900000000000000" pitchFamily="50" charset="-128"/>
            </a:endParaRPr>
          </a:p>
        </p:txBody>
      </p:sp>
      <p:grpSp>
        <p:nvGrpSpPr>
          <p:cNvPr id="11" name="グループ化 10"/>
          <p:cNvGrpSpPr/>
          <p:nvPr/>
        </p:nvGrpSpPr>
        <p:grpSpPr>
          <a:xfrm>
            <a:off x="5869937" y="4468808"/>
            <a:ext cx="2848924" cy="2261947"/>
            <a:chOff x="8103674" y="3970673"/>
            <a:chExt cx="3798565" cy="3015929"/>
          </a:xfrm>
        </p:grpSpPr>
        <p:pic>
          <p:nvPicPr>
            <p:cNvPr id="3" name="図 2"/>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03674" y="3970673"/>
              <a:ext cx="3305756" cy="3015929"/>
            </a:xfrm>
            <a:prstGeom prst="rect">
              <a:avLst/>
            </a:prstGeom>
          </p:spPr>
        </p:pic>
        <p:pic>
          <p:nvPicPr>
            <p:cNvPr id="9" name="図 8"/>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4021788">
              <a:off x="11331472" y="5714461"/>
              <a:ext cx="533826" cy="607708"/>
            </a:xfrm>
            <a:prstGeom prst="rect">
              <a:avLst/>
            </a:prstGeom>
          </p:spPr>
        </p:pic>
      </p:grpSp>
      <p:grpSp>
        <p:nvGrpSpPr>
          <p:cNvPr id="10" name="グループ化 9"/>
          <p:cNvGrpSpPr/>
          <p:nvPr/>
        </p:nvGrpSpPr>
        <p:grpSpPr>
          <a:xfrm>
            <a:off x="235717" y="5408729"/>
            <a:ext cx="8672567" cy="769441"/>
            <a:chOff x="263950" y="5408728"/>
            <a:chExt cx="8672567" cy="769441"/>
          </a:xfrm>
        </p:grpSpPr>
        <p:sp>
          <p:nvSpPr>
            <p:cNvPr id="12" name="テキスト ボックス 11"/>
            <p:cNvSpPr txBox="1"/>
            <p:nvPr/>
          </p:nvSpPr>
          <p:spPr>
            <a:xfrm>
              <a:off x="263950" y="5408728"/>
              <a:ext cx="8672567" cy="769441"/>
            </a:xfrm>
            <a:prstGeom prst="rect">
              <a:avLst/>
            </a:prstGeom>
            <a:solidFill>
              <a:schemeClr val="accent6">
                <a:lumMod val="40000"/>
                <a:lumOff val="60000"/>
                <a:alpha val="51000"/>
              </a:schemeClr>
            </a:solidFill>
          </p:spPr>
          <p:txBody>
            <a:bodyPr wrap="none" rtlCol="0">
              <a:spAutoFit/>
            </a:bodyPr>
            <a:lstStyle/>
            <a:p>
              <a:r>
                <a:rPr lang="ja-JP" altLang="en-US" sz="4400" b="1" dirty="0">
                  <a:ln w="76200">
                    <a:solidFill>
                      <a:schemeClr val="bg1"/>
                    </a:solidFill>
                  </a:ln>
                  <a:solidFill>
                    <a:srgbClr val="FF0000"/>
                  </a:solidFill>
                  <a:latin typeface="ＭＳ ゴシック" panose="020B0609070205080204" pitchFamily="49" charset="-128"/>
                  <a:ea typeface="ＭＳ ゴシック" panose="020B0609070205080204" pitchFamily="49" charset="-128"/>
                </a:rPr>
                <a:t>コンピュータを理解し活用する力</a:t>
              </a:r>
            </a:p>
          </p:txBody>
        </p:sp>
        <p:sp>
          <p:nvSpPr>
            <p:cNvPr id="13" name="テキスト ボックス 12"/>
            <p:cNvSpPr txBox="1"/>
            <p:nvPr/>
          </p:nvSpPr>
          <p:spPr>
            <a:xfrm>
              <a:off x="263950" y="5408728"/>
              <a:ext cx="8672567" cy="769441"/>
            </a:xfrm>
            <a:prstGeom prst="rect">
              <a:avLst/>
            </a:prstGeom>
            <a:noFill/>
          </p:spPr>
          <p:txBody>
            <a:bodyPr wrap="none" rtlCol="0">
              <a:spAutoFit/>
            </a:bodyPr>
            <a:lstStyle/>
            <a:p>
              <a:r>
                <a:rPr lang="ja-JP" altLang="en-US" sz="4400" b="1" dirty="0">
                  <a:solidFill>
                    <a:srgbClr val="FF0000"/>
                  </a:solidFill>
                  <a:latin typeface="ＭＳ ゴシック" panose="020B0609070205080204" pitchFamily="49" charset="-128"/>
                  <a:ea typeface="ＭＳ ゴシック" panose="020B0609070205080204" pitchFamily="49" charset="-128"/>
                </a:rPr>
                <a:t>コンピュータを理解し活用する力</a:t>
              </a:r>
            </a:p>
          </p:txBody>
        </p:sp>
      </p:grpSp>
    </p:spTree>
    <p:extLst>
      <p:ext uri="{BB962C8B-B14F-4D97-AF65-F5344CB8AC3E}">
        <p14:creationId xmlns:p14="http://schemas.microsoft.com/office/powerpoint/2010/main" val="368128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27615" y="1940309"/>
            <a:ext cx="1918010" cy="3501483"/>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dirty="0" smtClean="0">
                <a:solidFill>
                  <a:schemeClr val="tx1"/>
                </a:solidFill>
                <a:latin typeface="ＭＳ ゴシック" panose="020B0609070205080204" pitchFamily="49" charset="-128"/>
                <a:ea typeface="ＭＳ ゴシック" panose="020B0609070205080204" pitchFamily="49" charset="-128"/>
              </a:rPr>
              <a:t>言語能力</a:t>
            </a:r>
            <a:endParaRPr kumimoji="1" lang="ja-JP" altLang="en-US" sz="44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520068" y="1940311"/>
            <a:ext cx="1918010" cy="3501483"/>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latin typeface="ＭＳ ゴシック" panose="020B0609070205080204" pitchFamily="49" charset="-128"/>
                <a:ea typeface="ＭＳ ゴシック" panose="020B0609070205080204" pitchFamily="49" charset="-128"/>
              </a:rPr>
              <a:t>情報活用能力</a:t>
            </a:r>
            <a:endParaRPr kumimoji="1" lang="ja-JP" altLang="en-US" sz="40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5912521" y="1940309"/>
            <a:ext cx="1918010" cy="3501483"/>
          </a:xfrm>
          <a:prstGeom prst="round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問題発見・解決能力</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959429" y="868147"/>
            <a:ext cx="7602681" cy="738981"/>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ＭＳ ゴシック" panose="020B0609070205080204" pitchFamily="49" charset="-128"/>
                <a:ea typeface="ＭＳ ゴシック" panose="020B0609070205080204" pitchFamily="49" charset="-128"/>
              </a:rPr>
              <a:t>学習の基盤となる資質・能力</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706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130010" y="4387443"/>
            <a:ext cx="6984423" cy="1325563"/>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latin typeface="ＭＳ ゴシック" panose="020B0609070205080204" pitchFamily="49" charset="-128"/>
                <a:ea typeface="ＭＳ ゴシック" panose="020B0609070205080204" pitchFamily="49" charset="-128"/>
              </a:rPr>
              <a:t>コンピュータに意図した処理を行わせるために必要な論理的思考力</a:t>
            </a:r>
            <a:endParaRPr lang="ja-JP" altLang="en-US" sz="3600" dirty="0">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1592401" y="1335899"/>
            <a:ext cx="6059640" cy="1428565"/>
          </a:xfrm>
          <a:prstGeom prst="round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4400" dirty="0" smtClean="0">
                <a:solidFill>
                  <a:schemeClr val="tx1"/>
                </a:solidFill>
                <a:latin typeface="ＭＳ ゴシック" panose="020B0609070205080204" pitchFamily="49" charset="-128"/>
                <a:ea typeface="ＭＳ ゴシック" panose="020B0609070205080204" pitchFamily="49" charset="-128"/>
              </a:rPr>
              <a:t>プログラミング体験</a:t>
            </a:r>
            <a:endParaRPr kumimoji="1" lang="ja-JP" altLang="en-US" sz="4400" dirty="0">
              <a:solidFill>
                <a:schemeClr val="tx1"/>
              </a:solidFill>
              <a:latin typeface="ＭＳ ゴシック" panose="020B0609070205080204" pitchFamily="49" charset="-128"/>
              <a:ea typeface="ＭＳ ゴシック" panose="020B0609070205080204" pitchFamily="49" charset="-128"/>
            </a:endParaRPr>
          </a:p>
        </p:txBody>
      </p:sp>
      <p:sp>
        <p:nvSpPr>
          <p:cNvPr id="2" name="下矢印 1"/>
          <p:cNvSpPr/>
          <p:nvPr/>
        </p:nvSpPr>
        <p:spPr>
          <a:xfrm>
            <a:off x="4133123" y="3182549"/>
            <a:ext cx="978196" cy="786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4487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119" y="2766219"/>
            <a:ext cx="8499763" cy="1325563"/>
          </a:xfrm>
        </p:spPr>
        <p:txBody>
          <a:bodyPr>
            <a:normAutofit fontScale="90000"/>
          </a:bodyPr>
          <a:lstStyle/>
          <a:p>
            <a:pPr>
              <a:lnSpc>
                <a:spcPct val="150000"/>
              </a:lnSpc>
              <a:spcBef>
                <a:spcPts val="3000"/>
              </a:spcBef>
            </a:pPr>
            <a:r>
              <a:rPr kumimoji="1" lang="ja-JP" altLang="en-US" dirty="0" smtClean="0">
                <a:latin typeface="ＭＳ ゴシック" panose="020B0609070205080204" pitchFamily="49" charset="-128"/>
                <a:ea typeface="ＭＳ ゴシック" panose="020B0609070205080204" pitchFamily="49" charset="-128"/>
              </a:rPr>
              <a:t>プログラミング教育に</a:t>
            </a:r>
            <a:r>
              <a:rPr kumimoji="1" lang="en-US" altLang="ja-JP" dirty="0" smtClean="0">
                <a:latin typeface="ＭＳ ゴシック" panose="020B0609070205080204" pitchFamily="49" charset="-128"/>
                <a:ea typeface="ＭＳ ゴシック" panose="020B0609070205080204" pitchFamily="49" charset="-128"/>
              </a:rPr>
              <a:t/>
            </a:r>
            <a:br>
              <a:rPr kumimoji="1" lang="en-US" altLang="ja-JP" dirty="0" smtClean="0">
                <a:latin typeface="ＭＳ ゴシック" panose="020B0609070205080204" pitchFamily="49" charset="-128"/>
                <a:ea typeface="ＭＳ ゴシック" panose="020B0609070205080204" pitchFamily="49" charset="-128"/>
              </a:rPr>
            </a:br>
            <a:r>
              <a:rPr kumimoji="1" lang="ja-JP" altLang="en-US" dirty="0" smtClean="0">
                <a:latin typeface="ＭＳ ゴシック" panose="020B0609070205080204" pitchFamily="49" charset="-128"/>
                <a:ea typeface="ＭＳ ゴシック" panose="020B0609070205080204" pitchFamily="49" charset="-128"/>
              </a:rPr>
              <a:t>　　　　　　　　必要な備えとは？</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57225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394334672"/>
              </p:ext>
            </p:extLst>
          </p:nvPr>
        </p:nvGraphicFramePr>
        <p:xfrm>
          <a:off x="628650" y="1336431"/>
          <a:ext cx="7886700" cy="4840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タイトル 1"/>
          <p:cNvSpPr>
            <a:spLocks noGrp="1"/>
          </p:cNvSpPr>
          <p:nvPr>
            <p:ph type="title"/>
          </p:nvPr>
        </p:nvSpPr>
        <p:spPr>
          <a:xfrm>
            <a:off x="0" y="177764"/>
            <a:ext cx="8499763" cy="1325563"/>
          </a:xfrm>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「人・もの・こと」をバランスよく整備</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9052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86757581"/>
              </p:ext>
            </p:extLst>
          </p:nvPr>
        </p:nvGraphicFramePr>
        <p:xfrm>
          <a:off x="628650" y="1336431"/>
          <a:ext cx="7886700" cy="4840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タイトル 1"/>
          <p:cNvSpPr>
            <a:spLocks noGrp="1"/>
          </p:cNvSpPr>
          <p:nvPr>
            <p:ph type="title"/>
          </p:nvPr>
        </p:nvSpPr>
        <p:spPr>
          <a:xfrm>
            <a:off x="0" y="177764"/>
            <a:ext cx="8499763" cy="1325563"/>
          </a:xfrm>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「人・もの・こと」をバランスよく整備</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9975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4911</TotalTime>
  <Words>2773</Words>
  <Application>Microsoft Office PowerPoint</Application>
  <PresentationFormat>画面に合わせる (4:3)</PresentationFormat>
  <Paragraphs>231</Paragraphs>
  <Slides>24</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AR P悠々ゴシック体E</vt:lpstr>
      <vt:lpstr>ＭＳ ゴシック</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なぜ小学校に プログラミング教育を導入するのか</vt:lpstr>
      <vt:lpstr>PowerPoint プレゼンテーション</vt:lpstr>
      <vt:lpstr>PowerPoint プレゼンテーション</vt:lpstr>
      <vt:lpstr>PowerPoint プレゼンテーション</vt:lpstr>
      <vt:lpstr>PowerPoint プレゼンテーション</vt:lpstr>
      <vt:lpstr>プログラミング教育に 　　　　　　　　必要な備えとは？</vt:lpstr>
      <vt:lpstr>「人・もの・こと」をバランスよく整備</vt:lpstr>
      <vt:lpstr>「人・もの・こと」をバランスよく整備</vt:lpstr>
      <vt:lpstr>プログラミング教育のねらい</vt:lpstr>
      <vt:lpstr>プログラミング的思考</vt:lpstr>
      <vt:lpstr>PowerPoint プレゼンテーション</vt:lpstr>
      <vt:lpstr>PowerPoint プレゼンテーション</vt:lpstr>
      <vt:lpstr>プログラミング教育を 　　　　　　　どう進めていくか？</vt:lpstr>
      <vt:lpstr>PowerPoint プレゼンテーション</vt:lpstr>
      <vt:lpstr>プログラミング的思考を 　　　　　　　　　伸ばす方法は？</vt:lpstr>
      <vt:lpstr>PowerPoint プレゼンテーション</vt:lpstr>
      <vt:lpstr>PowerPoint プレゼンテーション</vt:lpstr>
      <vt:lpstr>教科のねらいにプログラミングを 　　　　　　　どう落とし込むの？</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県外出張報告</dc:title>
  <dc:creator>kj</dc:creator>
  <cp:lastModifiedBy>平井 敬浩 th.</cp:lastModifiedBy>
  <cp:revision>172</cp:revision>
  <dcterms:modified xsi:type="dcterms:W3CDTF">2020-08-24T08:13:53Z</dcterms:modified>
</cp:coreProperties>
</file>